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theme/theme5.xml" ContentType="application/vnd.openxmlformats-officedocument.theme+xml"/>
  <Override PartName="/ppt/slideLayouts/slideLayout1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51" r:id="rId4"/>
    <p:sldMasterId id="2147483658" r:id="rId5"/>
    <p:sldMasterId id="2147483668" r:id="rId6"/>
    <p:sldMasterId id="2147483674" r:id="rId7"/>
    <p:sldMasterId id="2147483687" r:id="rId8"/>
    <p:sldMasterId id="2147483680" r:id="rId9"/>
  </p:sldMasterIdLst>
  <p:notesMasterIdLst>
    <p:notesMasterId r:id="rId47"/>
  </p:notesMasterIdLst>
  <p:handoutMasterIdLst>
    <p:handoutMasterId r:id="rId48"/>
  </p:handoutMasterIdLst>
  <p:sldIdLst>
    <p:sldId id="256" r:id="rId10"/>
    <p:sldId id="258" r:id="rId11"/>
    <p:sldId id="257" r:id="rId12"/>
    <p:sldId id="260" r:id="rId13"/>
    <p:sldId id="261" r:id="rId14"/>
    <p:sldId id="279" r:id="rId15"/>
    <p:sldId id="262" r:id="rId16"/>
    <p:sldId id="263" r:id="rId17"/>
    <p:sldId id="264" r:id="rId18"/>
    <p:sldId id="281" r:id="rId19"/>
    <p:sldId id="265" r:id="rId20"/>
    <p:sldId id="310" r:id="rId21"/>
    <p:sldId id="307" r:id="rId22"/>
    <p:sldId id="266" r:id="rId23"/>
    <p:sldId id="285" r:id="rId24"/>
    <p:sldId id="269" r:id="rId25"/>
    <p:sldId id="282" r:id="rId26"/>
    <p:sldId id="271" r:id="rId27"/>
    <p:sldId id="272" r:id="rId28"/>
    <p:sldId id="273" r:id="rId29"/>
    <p:sldId id="284" r:id="rId30"/>
    <p:sldId id="274" r:id="rId31"/>
    <p:sldId id="306" r:id="rId32"/>
    <p:sldId id="275" r:id="rId33"/>
    <p:sldId id="276" r:id="rId34"/>
    <p:sldId id="295" r:id="rId35"/>
    <p:sldId id="289" r:id="rId36"/>
    <p:sldId id="290" r:id="rId37"/>
    <p:sldId id="296" r:id="rId38"/>
    <p:sldId id="297" r:id="rId39"/>
    <p:sldId id="301" r:id="rId40"/>
    <p:sldId id="305" r:id="rId41"/>
    <p:sldId id="291" r:id="rId42"/>
    <p:sldId id="299" r:id="rId43"/>
    <p:sldId id="302" r:id="rId44"/>
    <p:sldId id="308" r:id="rId45"/>
    <p:sldId id="309" r:id="rId46"/>
  </p:sldIdLst>
  <p:sldSz cx="12192000" cy="6858000"/>
  <p:notesSz cx="6858000" cy="9144000"/>
  <p:embeddedFontLst>
    <p:embeddedFont>
      <p:font typeface="consolas" panose="020B0609020204030204" pitchFamily="49" charset="0"/>
      <p:regular r:id="rId49"/>
      <p:bold r:id="rId50"/>
      <p:italic r:id="rId51"/>
      <p:boldItalic r:id="rId52"/>
    </p:embeddedFont>
    <p:embeddedFont>
      <p:font typeface="consolas" panose="020B0609020204030204" pitchFamily="49" charset="0"/>
      <p:regular r:id="rId49"/>
      <p:bold r:id="rId50"/>
      <p:italic r:id="rId51"/>
      <p:boldItalic r:id="rId52"/>
    </p:embeddedFont>
    <p:embeddedFont>
      <p:font typeface="Inter" panose="02000503000000020004" pitchFamily="2" charset="0"/>
      <p:regular r:id="rId53"/>
      <p:bold r:id="rId54"/>
      <p:italic r:id="rId55"/>
      <p:boldItalic r:id="rId56"/>
    </p:embeddedFont>
    <p:embeddedFont>
      <p:font typeface="Inter Black" panose="02000503000000020004" pitchFamily="2" charset="0"/>
      <p:regular r:id="rId57"/>
      <p:bold r:id="rId58"/>
      <p:italic r:id="rId59"/>
      <p:boldItalic r:id="rId60"/>
    </p:embeddedFont>
    <p:embeddedFont>
      <p:font typeface="SourceSansPro-Regular" panose="020B0503030403020204" charset="0"/>
      <p:regular r:id="rId61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AEEE"/>
    <a:srgbClr val="A6E22E"/>
    <a:srgbClr val="F92660"/>
    <a:srgbClr val="E6C072"/>
    <a:srgbClr val="98C370"/>
    <a:srgbClr val="00205B"/>
    <a:srgbClr val="3A4A67"/>
    <a:srgbClr val="FCE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8772FD-C811-DA48-8932-7888836A36C6}" v="11" dt="2025-05-15T07:31:21.5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69235" autoAdjust="0"/>
  </p:normalViewPr>
  <p:slideViewPr>
    <p:cSldViewPr snapToGrid="0">
      <p:cViewPr varScale="1">
        <p:scale>
          <a:sx n="57" d="100"/>
          <a:sy n="57" d="100"/>
        </p:scale>
        <p:origin x="18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4962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61" Type="http://schemas.openxmlformats.org/officeDocument/2006/relationships/font" Target="fonts/font13.fntdata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handoutMaster" Target="handoutMasters/handoutMaster1.xml"/><Relationship Id="rId56" Type="http://schemas.openxmlformats.org/officeDocument/2006/relationships/font" Target="fonts/font8.fntdata"/><Relationship Id="rId64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51" Type="http://schemas.openxmlformats.org/officeDocument/2006/relationships/font" Target="fonts/font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font" Target="fonts/font11.fntdata"/><Relationship Id="rId67" Type="http://schemas.microsoft.com/office/2015/10/relationships/revisionInfo" Target="revisionInfo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font" Target="fonts/font6.fntdata"/><Relationship Id="rId6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bastien Viale" userId="08849f58-2ac5-4e9c-909c-28fa93e98faf" providerId="ADAL" clId="{E38772FD-C811-DA48-8932-7888836A36C6}"/>
    <pc:docChg chg="undo custSel modSld">
      <pc:chgData name="Sebastien Viale" userId="08849f58-2ac5-4e9c-909c-28fa93e98faf" providerId="ADAL" clId="{E38772FD-C811-DA48-8932-7888836A36C6}" dt="2025-05-15T07:48:11.974" v="57" actId="20577"/>
      <pc:docMkLst>
        <pc:docMk/>
      </pc:docMkLst>
      <pc:sldChg chg="addSp delSp mod">
        <pc:chgData name="Sebastien Viale" userId="08849f58-2ac5-4e9c-909c-28fa93e98faf" providerId="ADAL" clId="{E38772FD-C811-DA48-8932-7888836A36C6}" dt="2025-05-15T07:12:46.995" v="11" actId="22"/>
        <pc:sldMkLst>
          <pc:docMk/>
          <pc:sldMk cId="548223088" sldId="256"/>
        </pc:sldMkLst>
        <pc:spChg chg="add del">
          <ac:chgData name="Sebastien Viale" userId="08849f58-2ac5-4e9c-909c-28fa93e98faf" providerId="ADAL" clId="{E38772FD-C811-DA48-8932-7888836A36C6}" dt="2025-05-15T07:12:46.995" v="11" actId="22"/>
          <ac:spMkLst>
            <pc:docMk/>
            <pc:sldMk cId="548223088" sldId="256"/>
            <ac:spMk id="6" creationId="{F713D381-1B74-C290-EF12-86999BB945F6}"/>
          </ac:spMkLst>
        </pc:spChg>
      </pc:sldChg>
      <pc:sldChg chg="modNotesTx">
        <pc:chgData name="Sebastien Viale" userId="08849f58-2ac5-4e9c-909c-28fa93e98faf" providerId="ADAL" clId="{E38772FD-C811-DA48-8932-7888836A36C6}" dt="2025-05-15T07:24:47.889" v="45" actId="20577"/>
        <pc:sldMkLst>
          <pc:docMk/>
          <pc:sldMk cId="1233678206" sldId="271"/>
        </pc:sldMkLst>
      </pc:sldChg>
      <pc:sldChg chg="modNotesTx">
        <pc:chgData name="Sebastien Viale" userId="08849f58-2ac5-4e9c-909c-28fa93e98faf" providerId="ADAL" clId="{E38772FD-C811-DA48-8932-7888836A36C6}" dt="2025-05-15T07:13:59.793" v="28" actId="20577"/>
        <pc:sldMkLst>
          <pc:docMk/>
          <pc:sldMk cId="4178210003" sldId="275"/>
        </pc:sldMkLst>
      </pc:sldChg>
      <pc:sldChg chg="modNotesTx">
        <pc:chgData name="Sebastien Viale" userId="08849f58-2ac5-4e9c-909c-28fa93e98faf" providerId="ADAL" clId="{E38772FD-C811-DA48-8932-7888836A36C6}" dt="2025-05-15T07:28:33.443" v="46" actId="20577"/>
        <pc:sldMkLst>
          <pc:docMk/>
          <pc:sldMk cId="3108854785" sldId="276"/>
        </pc:sldMkLst>
      </pc:sldChg>
      <pc:sldChg chg="modNotesTx">
        <pc:chgData name="Sebastien Viale" userId="08849f58-2ac5-4e9c-909c-28fa93e98faf" providerId="ADAL" clId="{E38772FD-C811-DA48-8932-7888836A36C6}" dt="2025-05-15T07:48:11.974" v="57" actId="20577"/>
        <pc:sldMkLst>
          <pc:docMk/>
          <pc:sldMk cId="53034580" sldId="282"/>
        </pc:sldMkLst>
      </pc:sldChg>
      <pc:sldChg chg="modNotesTx">
        <pc:chgData name="Sebastien Viale" userId="08849f58-2ac5-4e9c-909c-28fa93e98faf" providerId="ADAL" clId="{E38772FD-C811-DA48-8932-7888836A36C6}" dt="2025-05-15T07:11:29.212" v="4" actId="20577"/>
        <pc:sldMkLst>
          <pc:docMk/>
          <pc:sldMk cId="779293459" sldId="291"/>
        </pc:sldMkLst>
      </pc:sldChg>
      <pc:sldChg chg="modNotesTx">
        <pc:chgData name="Sebastien Viale" userId="08849f58-2ac5-4e9c-909c-28fa93e98faf" providerId="ADAL" clId="{E38772FD-C811-DA48-8932-7888836A36C6}" dt="2025-05-15T07:31:31.932" v="55" actId="20577"/>
        <pc:sldMkLst>
          <pc:docMk/>
          <pc:sldMk cId="516959059" sldId="295"/>
        </pc:sldMkLst>
      </pc:sldChg>
      <pc:sldChg chg="modNotesTx">
        <pc:chgData name="Sebastien Viale" userId="08849f58-2ac5-4e9c-909c-28fa93e98faf" providerId="ADAL" clId="{E38772FD-C811-DA48-8932-7888836A36C6}" dt="2025-05-15T07:14:19.081" v="30" actId="20577"/>
        <pc:sldMkLst>
          <pc:docMk/>
          <pc:sldMk cId="2437765318" sldId="30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B256EEC6-60B7-130E-5BD8-646CC7D5FC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140475A-7333-1287-644D-3C572D4B054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FFDB7F-0602-4A3A-8AE3-9AF9910A4838}" type="datetimeFigureOut">
              <a:rPr lang="fr-FR" smtClean="0"/>
              <a:t>21/05/2025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D4CE919-98D3-1970-DBF3-986B11E1E27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7A4B4F0-B8BE-8601-89A9-C04E8FF96F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A8FF3F-14FB-40C4-997D-62359085363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48580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E688F4-2A03-3342-A3F3-2610E28853BE}" type="datetimeFigureOut">
              <a:rPr lang="fr-FR" smtClean="0"/>
              <a:t>21/05/2025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86909-ACA3-454B-944B-1F28C4EBFB5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3275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86909-ACA3-454B-944B-1F28C4EBFB53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8974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86909-ACA3-454B-944B-1F28C4EBFB53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8493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816B9-C1D7-CEA2-A053-1B6738D19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EDCE808-702F-0501-8AD3-CC68AB6579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A9448C2-210C-4605-D8EF-6BDEFB0DF5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926398D-A8B8-D95B-ACA8-2E1D8EABD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86909-ACA3-454B-944B-1F28C4EBFB53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8867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fr-FR" dirty="0"/>
          </a:p>
          <a:p>
            <a:pPr marL="457200" lvl="1" indent="0">
              <a:buFontTx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86909-ACA3-454B-944B-1F28C4EBFB53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69507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AFF2F-56C4-2E89-59B2-AE60A1DA2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75669CE-997B-29BD-5A24-B8D81577CF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C2BE614-7F69-4D85-ED38-E43773DC92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73C0F86-9797-0F41-3DC5-D95822AE91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86909-ACA3-454B-944B-1F28C4EBFB53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4497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86909-ACA3-454B-944B-1F28C4EBFB53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13940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86909-ACA3-454B-944B-1F28C4EBFB53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89749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86909-ACA3-454B-944B-1F28C4EBFB53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27988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86909-ACA3-454B-944B-1F28C4EBFB53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97091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86909-ACA3-454B-944B-1F28C4EBFB53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3451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86909-ACA3-454B-944B-1F28C4EBFB53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559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86909-ACA3-454B-944B-1F28C4EBFB53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73853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fr-FR" sz="12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86909-ACA3-454B-944B-1F28C4EBFB53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97224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86909-ACA3-454B-944B-1F28C4EBFB53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80218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b="0" i="0" dirty="0">
              <a:solidFill>
                <a:srgbClr val="000000"/>
              </a:solidFill>
              <a:effectLst/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86909-ACA3-454B-944B-1F28C4EBFB53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91667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86909-ACA3-454B-944B-1F28C4EBFB53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4357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6DB9E6-E244-23D8-C4A7-6366377E8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5626B01-5EB1-0A8E-2C2C-970238D823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4695F59-532F-340F-623D-655EE67938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130F2B5-7DDC-9662-A37E-5F16928226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86909-ACA3-454B-944B-1F28C4EBFB53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72944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fr-FR" sz="28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86909-ACA3-454B-944B-1F28C4EBFB53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55493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C5033-CEC6-15FC-EF5E-18CD5D091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E7CD201-5398-99C4-17F7-8F1BF60D69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7C652DE-39DD-C6A4-04D8-803462F4DC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fr-FR" sz="28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C4AA629-8B5F-F09D-D0A0-36BD5955DA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86909-ACA3-454B-944B-1F28C4EBFB53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68475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4DFEA-6AAC-378E-699F-437ED5E4E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4C4D673-9F5E-9EF6-E00F-77F730040B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C078807-429F-2924-93F2-F3B607FB22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fr-FR" sz="28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749D398-ADF3-D454-AE8C-49EA505AC8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86909-ACA3-454B-944B-1F28C4EBFB53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36660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83D28-844B-463A-EBD9-D0DF4F6B0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591A030-F438-A94A-A7CF-46082476B5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12BF9CF-9775-B1E3-20B7-E6B1C65FCE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fr-FR" sz="28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F525782-81C2-8CA8-91B9-5CA256A382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86909-ACA3-454B-944B-1F28C4EBFB53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23106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EF580-DDCD-D7E3-A0A8-9369AC829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C446648-2FE2-EA25-97C7-BA2418A689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5769E6F-BCAD-C615-F20F-801EE63311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fr-FR" sz="28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3C1DAE-B59D-4792-8D29-FA17183DAC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86909-ACA3-454B-944B-1F28C4EBFB53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51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86909-ACA3-454B-944B-1F28C4EBFB53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43647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3F813-F65D-1714-4974-0DC839159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C598C37-4BFF-FC8F-BB3C-46D6320727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FFF09A7-FF74-125C-8B4F-B68CF3EFE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fr-FR" sz="28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72903BA-A7D6-905E-1FA8-8AB837AE2E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86909-ACA3-454B-944B-1F28C4EBFB53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4590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D2C4C-9FF1-6D71-4249-55A92C1F3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6B9195D-F7B4-7FCB-599C-4BD039A69D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60C4A89-5637-E847-B326-15ADB9474D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sz="28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1CE6078-3278-BF84-2F8E-E77A751C35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86909-ACA3-454B-944B-1F28C4EBFB53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16141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6E276-AF25-FF78-589E-7AEDEB496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23692E7-30C6-1320-3642-92ED69BB66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3A30FC5-8A18-9E31-6444-CB399A987B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sz="28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C8CD75F-BF06-79D1-7072-DFCBDEF241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86909-ACA3-454B-944B-1F28C4EBFB53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48159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55BF7-1ABF-429E-29EF-BBDB232E2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1086EB5-2415-142A-C137-FBC65D4C78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693FECF-B29F-226B-6B87-4A76FB3DD8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860E1EB-FABF-B6FC-DBC1-4EBFB6567B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86909-ACA3-454B-944B-1F28C4EBFB53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57558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86909-ACA3-454B-944B-1F28C4EBFB53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63471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86909-ACA3-454B-944B-1F28C4EBFB53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2694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2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86909-ACA3-454B-944B-1F28C4EBFB53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1542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17574-8755-75AB-D0D7-461265255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EDCAB79-C390-42CD-7BAB-CE13B6AEFA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F2B093D-E567-F9EC-EFBF-EAF65C3408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4840570-A569-07E4-A736-C6AB9189EC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86909-ACA3-454B-944B-1F28C4EBFB53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1282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86909-ACA3-454B-944B-1F28C4EBFB53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2699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86909-ACA3-454B-944B-1F28C4EBFB53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3190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86909-ACA3-454B-944B-1F28C4EBFB53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9956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86E35-6149-27DB-EA4C-71DCF840D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D62D31F-8533-058F-8E40-DFEF1FF9B1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22BDC92-C496-DEDF-6738-2B2852F5B9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22CB801-5838-61E7-6461-F41DF4798F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86909-ACA3-454B-944B-1F28C4EBFB53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2687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73B528-D157-031D-A526-1413F24080A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871E08-00CD-C4A3-7499-E90F6AE9FD13}"/>
              </a:ext>
            </a:extLst>
          </p:cNvPr>
          <p:cNvSpPr/>
          <p:nvPr userDrawn="1"/>
        </p:nvSpPr>
        <p:spPr>
          <a:xfrm>
            <a:off x="6730410" y="3965367"/>
            <a:ext cx="242912" cy="242912"/>
          </a:xfrm>
          <a:prstGeom prst="rect">
            <a:avLst/>
          </a:prstGeom>
          <a:solidFill>
            <a:schemeClr val="bg2"/>
          </a:solidFill>
          <a:ln w="28575" cap="flat" cmpd="sng" algn="ctr">
            <a:noFill/>
            <a:prstDash val="solid"/>
            <a:miter lim="800000"/>
          </a:ln>
          <a:effectLst>
            <a:glow rad="50800">
              <a:schemeClr val="bg2">
                <a:alpha val="25000"/>
              </a:schemeClr>
            </a:glo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uLnTx/>
              <a:uFillTx/>
              <a:latin typeface="SourceSansPro-Regular"/>
              <a:ea typeface="+mn-ea"/>
              <a:cs typeface="+mn-cs"/>
            </a:endParaRPr>
          </a:p>
        </p:txBody>
      </p:sp>
      <p:sp>
        <p:nvSpPr>
          <p:cNvPr id="2" name="Espace réservé du texte 5">
            <a:extLst>
              <a:ext uri="{FF2B5EF4-FFF2-40B4-BE49-F238E27FC236}">
                <a16:creationId xmlns:a16="http://schemas.microsoft.com/office/drawing/2014/main" id="{5C6B0512-AFB6-53B2-C6D4-75B9B35BE3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3410" y="3846890"/>
            <a:ext cx="4390060" cy="859723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lvl1pPr marL="0" indent="0" algn="l">
              <a:spcBef>
                <a:spcPts val="400"/>
              </a:spcBef>
              <a:buNone/>
              <a:defRPr sz="1600" b="1" i="0">
                <a:solidFill>
                  <a:schemeClr val="bg2"/>
                </a:solidFill>
                <a:effectLst/>
                <a:latin typeface="+mj-lt"/>
              </a:defRPr>
            </a:lvl1pPr>
          </a:lstStyle>
          <a:p>
            <a:pPr lvl="0"/>
            <a:r>
              <a:rPr lang="fr-FR" dirty="0" err="1"/>
              <a:t>contribute</a:t>
            </a:r>
            <a:r>
              <a:rPr lang="fr-FR" dirty="0"/>
              <a:t> to </a:t>
            </a:r>
            <a:r>
              <a:rPr lang="fr-FR" dirty="0" err="1"/>
              <a:t>Michelin’s</a:t>
            </a:r>
            <a:endParaRPr lang="fr-FR" dirty="0"/>
          </a:p>
          <a:p>
            <a:pPr lvl="0"/>
            <a:r>
              <a:rPr lang="fr-FR" dirty="0"/>
              <a:t>profitable &amp; </a:t>
            </a:r>
            <a:r>
              <a:rPr lang="fr-FR" dirty="0" err="1"/>
              <a:t>sustainable</a:t>
            </a:r>
            <a:endParaRPr lang="fr-FR" dirty="0"/>
          </a:p>
          <a:p>
            <a:pPr lvl="0"/>
            <a:r>
              <a:rPr lang="fr-FR" dirty="0" err="1"/>
              <a:t>growth</a:t>
            </a:r>
            <a:endParaRPr lang="fr-FR" dirty="0"/>
          </a:p>
        </p:txBody>
      </p:sp>
      <p:sp>
        <p:nvSpPr>
          <p:cNvPr id="5" name="Espace réservé du titre 1">
            <a:extLst>
              <a:ext uri="{FF2B5EF4-FFF2-40B4-BE49-F238E27FC236}">
                <a16:creationId xmlns:a16="http://schemas.microsoft.com/office/drawing/2014/main" id="{C493F24E-EC4A-2F06-7370-314AE2D8E2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96757" y="1538566"/>
            <a:ext cx="9126713" cy="230832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kumimoji="0" lang="fr-FR" sz="80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ter" panose="02000503000000020004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MICHELIN</a:t>
            </a:r>
            <a:br>
              <a:rPr lang="fr-FR" dirty="0"/>
            </a:br>
            <a:r>
              <a:rPr lang="fr-FR" dirty="0"/>
              <a:t>IT &amp; DIGITAL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F783417-3EE3-0CE9-95C3-8D8FD41D880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4523" y="211342"/>
            <a:ext cx="3509457" cy="93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918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TITLE - WHI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EE8147-E418-CEC4-7191-5AB0AED07367}"/>
              </a:ext>
            </a:extLst>
          </p:cNvPr>
          <p:cNvSpPr/>
          <p:nvPr userDrawn="1"/>
        </p:nvSpPr>
        <p:spPr>
          <a:xfrm>
            <a:off x="0" y="864512"/>
            <a:ext cx="398409" cy="398409"/>
          </a:xfrm>
          <a:prstGeom prst="rect">
            <a:avLst/>
          </a:prstGeom>
          <a:solidFill>
            <a:srgbClr val="FCE5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SansPro-Regular"/>
              <a:ea typeface="+mn-ea"/>
              <a:cs typeface="+mn-cs"/>
            </a:endParaRPr>
          </a:p>
        </p:txBody>
      </p:sp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82961723-4914-184C-6993-CE21E06898D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01501248"/>
              </p:ext>
            </p:extLst>
          </p:nvPr>
        </p:nvGraphicFramePr>
        <p:xfrm>
          <a:off x="199204" y="238899"/>
          <a:ext cx="6840000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000">
                  <a:extLst>
                    <a:ext uri="{9D8B030D-6E8A-4147-A177-3AD203B41FA5}">
                      <a16:colId xmlns:a16="http://schemas.microsoft.com/office/drawing/2014/main" val="143996120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1597881030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1805815494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2572315655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138728177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GB" sz="900" b="1" i="0" dirty="0">
                          <a:latin typeface="Inter" panose="02000503000000020004" pitchFamily="2" charset="0"/>
                        </a:rPr>
                        <a:t>WHO WE ARE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>
                          <a:latin typeface="+mj-lt"/>
                        </a:rPr>
                        <a:t>OUR STRATEGY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>
                          <a:latin typeface="+mj-lt"/>
                        </a:rPr>
                        <a:t>KEY FIGURES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>
                          <a:latin typeface="+mj-lt"/>
                        </a:rPr>
                        <a:t>WHY JOIN US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>
                          <a:latin typeface="+mj-lt"/>
                        </a:rPr>
                        <a:t>CONTACT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821310"/>
                  </a:ext>
                </a:extLst>
              </a:tr>
            </a:tbl>
          </a:graphicData>
        </a:graphic>
      </p:graphicFrame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02BA526-8C06-DA89-938D-AF0162F7C0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784" y="752126"/>
            <a:ext cx="10515600" cy="6463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Inter" panose="02000503000000020004" pitchFamily="2" charset="0"/>
              </a:defRPr>
            </a:lvl1pPr>
          </a:lstStyle>
          <a:p>
            <a:r>
              <a:rPr lang="fr-FR" dirty="0"/>
              <a:t>TITLE </a:t>
            </a:r>
            <a:br>
              <a:rPr lang="fr-FR" dirty="0"/>
            </a:br>
            <a:r>
              <a:rPr lang="fr-FR" dirty="0"/>
              <a:t>OF THE SLIDE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BF598B3B-56A2-63CD-DECC-A94D60B65689}"/>
              </a:ext>
            </a:extLst>
          </p:cNvPr>
          <p:cNvCxnSpPr>
            <a:cxnSpLocks/>
          </p:cNvCxnSpPr>
          <p:nvPr userDrawn="1"/>
        </p:nvCxnSpPr>
        <p:spPr>
          <a:xfrm flipH="1">
            <a:off x="495740" y="490899"/>
            <a:ext cx="751896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019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TITLE - WHI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D57464B-975B-CA13-0E77-A50F92A2975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EE8147-E418-CEC4-7191-5AB0AED07367}"/>
              </a:ext>
            </a:extLst>
          </p:cNvPr>
          <p:cNvSpPr/>
          <p:nvPr userDrawn="1"/>
        </p:nvSpPr>
        <p:spPr>
          <a:xfrm>
            <a:off x="0" y="864512"/>
            <a:ext cx="398409" cy="398409"/>
          </a:xfrm>
          <a:prstGeom prst="rect">
            <a:avLst/>
          </a:prstGeom>
          <a:solidFill>
            <a:srgbClr val="FCE5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SansPro-Regular"/>
              <a:ea typeface="+mn-ea"/>
              <a:cs typeface="+mn-cs"/>
            </a:endParaRPr>
          </a:p>
        </p:txBody>
      </p:sp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82961723-4914-184C-6993-CE21E06898D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01501248"/>
              </p:ext>
            </p:extLst>
          </p:nvPr>
        </p:nvGraphicFramePr>
        <p:xfrm>
          <a:off x="199204" y="238899"/>
          <a:ext cx="6840000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000">
                  <a:extLst>
                    <a:ext uri="{9D8B030D-6E8A-4147-A177-3AD203B41FA5}">
                      <a16:colId xmlns:a16="http://schemas.microsoft.com/office/drawing/2014/main" val="143996120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1597881030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1805815494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2572315655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138728177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GB" sz="900" b="1" i="0" dirty="0">
                          <a:latin typeface="Inter" panose="02000503000000020004" pitchFamily="2" charset="0"/>
                        </a:rPr>
                        <a:t>WHO WE ARE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>
                          <a:latin typeface="+mj-lt"/>
                        </a:rPr>
                        <a:t>OUR STRATEGY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>
                          <a:latin typeface="+mj-lt"/>
                        </a:rPr>
                        <a:t>KEY FIGURES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>
                          <a:latin typeface="+mj-lt"/>
                        </a:rPr>
                        <a:t>WHY JOIN US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>
                          <a:latin typeface="+mj-lt"/>
                        </a:rPr>
                        <a:t>CONTACT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821310"/>
                  </a:ext>
                </a:extLst>
              </a:tr>
            </a:tbl>
          </a:graphicData>
        </a:graphic>
      </p:graphicFrame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02BA526-8C06-DA89-938D-AF0162F7C0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784" y="752126"/>
            <a:ext cx="10515600" cy="6463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Inter" panose="02000503000000020004" pitchFamily="2" charset="0"/>
              </a:defRPr>
            </a:lvl1pPr>
          </a:lstStyle>
          <a:p>
            <a:r>
              <a:rPr lang="fr-FR" dirty="0"/>
              <a:t>TITLE </a:t>
            </a:r>
            <a:br>
              <a:rPr lang="fr-FR" dirty="0"/>
            </a:br>
            <a:r>
              <a:rPr lang="fr-FR" dirty="0"/>
              <a:t>OF THE SLIDE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B60B45BA-0B53-FB4B-0DDE-32FAA0F666B9}"/>
              </a:ext>
            </a:extLst>
          </p:cNvPr>
          <p:cNvCxnSpPr>
            <a:cxnSpLocks/>
          </p:cNvCxnSpPr>
          <p:nvPr userDrawn="1"/>
        </p:nvCxnSpPr>
        <p:spPr>
          <a:xfrm flipH="1">
            <a:off x="495740" y="490899"/>
            <a:ext cx="751896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009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UGE SENTENC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EE8147-E418-CEC4-7191-5AB0AED07367}"/>
              </a:ext>
            </a:extLst>
          </p:cNvPr>
          <p:cNvSpPr/>
          <p:nvPr userDrawn="1"/>
        </p:nvSpPr>
        <p:spPr>
          <a:xfrm>
            <a:off x="0" y="864512"/>
            <a:ext cx="398409" cy="398409"/>
          </a:xfrm>
          <a:prstGeom prst="rect">
            <a:avLst/>
          </a:prstGeom>
          <a:solidFill>
            <a:srgbClr val="FCE5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SansPro-Regular"/>
              <a:ea typeface="+mn-ea"/>
              <a:cs typeface="+mn-cs"/>
            </a:endParaRPr>
          </a:p>
        </p:txBody>
      </p:sp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82961723-4914-184C-6993-CE21E06898D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01501248"/>
              </p:ext>
            </p:extLst>
          </p:nvPr>
        </p:nvGraphicFramePr>
        <p:xfrm>
          <a:off x="199204" y="238899"/>
          <a:ext cx="6840000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000">
                  <a:extLst>
                    <a:ext uri="{9D8B030D-6E8A-4147-A177-3AD203B41FA5}">
                      <a16:colId xmlns:a16="http://schemas.microsoft.com/office/drawing/2014/main" val="143996120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1597881030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1805815494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2572315655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138728177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GB" sz="900" b="1" i="0" dirty="0">
                          <a:latin typeface="Inter" panose="02000503000000020004" pitchFamily="2" charset="0"/>
                        </a:rPr>
                        <a:t>WHO WE ARE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>
                          <a:latin typeface="+mj-lt"/>
                        </a:rPr>
                        <a:t>OUR STRATEGY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>
                          <a:latin typeface="+mj-lt"/>
                        </a:rPr>
                        <a:t>KEY FIGURES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>
                          <a:latin typeface="+mj-lt"/>
                        </a:rPr>
                        <a:t>WHY JOIN US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>
                          <a:latin typeface="+mj-lt"/>
                        </a:rPr>
                        <a:t>CONTACT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821310"/>
                  </a:ext>
                </a:extLst>
              </a:tr>
            </a:tbl>
          </a:graphicData>
        </a:graphic>
      </p:graphicFrame>
      <p:sp>
        <p:nvSpPr>
          <p:cNvPr id="2" name="Espace réservé du texte 5">
            <a:extLst>
              <a:ext uri="{FF2B5EF4-FFF2-40B4-BE49-F238E27FC236}">
                <a16:creationId xmlns:a16="http://schemas.microsoft.com/office/drawing/2014/main" id="{CFE4AEF2-81A6-5B53-4B2B-EB648EFE45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7560" y="2948869"/>
            <a:ext cx="10185824" cy="480131"/>
          </a:xfrm>
          <a:prstGeom prst="rect">
            <a:avLst/>
          </a:prstGeom>
          <a:effectLst/>
        </p:spPr>
        <p:txBody>
          <a:bodyPr wrap="square" anchor="ctr" anchorCtr="0">
            <a:spAutoFit/>
          </a:bodyPr>
          <a:lstStyle>
            <a:lvl1pPr marL="0" indent="0" algn="ctr">
              <a:buNone/>
              <a:defRPr sz="2800" b="0" i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lang="fr-FR" dirty="0"/>
              <a:t>TEXT</a:t>
            </a:r>
          </a:p>
        </p:txBody>
      </p:sp>
      <p:sp>
        <p:nvSpPr>
          <p:cNvPr id="3" name="Espace réservé du titre 1">
            <a:extLst>
              <a:ext uri="{FF2B5EF4-FFF2-40B4-BE49-F238E27FC236}">
                <a16:creationId xmlns:a16="http://schemas.microsoft.com/office/drawing/2014/main" id="{A9FAA52C-8E3D-CF71-C1BC-946B6067F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784" y="752126"/>
            <a:ext cx="10515600" cy="6463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Inter" panose="02000503000000020004" pitchFamily="2" charset="0"/>
              </a:defRPr>
            </a:lvl1pPr>
          </a:lstStyle>
          <a:p>
            <a:r>
              <a:rPr lang="fr-FR" dirty="0"/>
              <a:t>TITLE </a:t>
            </a:r>
            <a:br>
              <a:rPr lang="fr-FR" dirty="0"/>
            </a:br>
            <a:r>
              <a:rPr lang="fr-FR" dirty="0"/>
              <a:t>OF THE SLIDE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3672D61F-C2FE-F0BB-DD8C-FD7399C30DE0}"/>
              </a:ext>
            </a:extLst>
          </p:cNvPr>
          <p:cNvCxnSpPr>
            <a:cxnSpLocks/>
          </p:cNvCxnSpPr>
          <p:nvPr userDrawn="1"/>
        </p:nvCxnSpPr>
        <p:spPr>
          <a:xfrm flipH="1">
            <a:off x="495740" y="490899"/>
            <a:ext cx="751896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44910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TIT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720D2D-1BB0-4251-9FB9-63D8B2434B15}"/>
              </a:ext>
            </a:extLst>
          </p:cNvPr>
          <p:cNvSpPr/>
          <p:nvPr userDrawn="1"/>
        </p:nvSpPr>
        <p:spPr>
          <a:xfrm>
            <a:off x="0" y="864512"/>
            <a:ext cx="398409" cy="398409"/>
          </a:xfrm>
          <a:prstGeom prst="rect">
            <a:avLst/>
          </a:prstGeom>
          <a:solidFill>
            <a:srgbClr val="FCE5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SansPro-Regular"/>
              <a:ea typeface="+mn-ea"/>
              <a:cs typeface="+mn-cs"/>
            </a:endParaRPr>
          </a:p>
        </p:txBody>
      </p:sp>
      <p:graphicFrame>
        <p:nvGraphicFramePr>
          <p:cNvPr id="2" name="Tableau 7">
            <a:extLst>
              <a:ext uri="{FF2B5EF4-FFF2-40B4-BE49-F238E27FC236}">
                <a16:creationId xmlns:a16="http://schemas.microsoft.com/office/drawing/2014/main" id="{8476950B-4001-091E-4C2B-71DBE9CC05CE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334995172"/>
              </p:ext>
            </p:extLst>
          </p:nvPr>
        </p:nvGraphicFramePr>
        <p:xfrm>
          <a:off x="199204" y="238899"/>
          <a:ext cx="6840000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000">
                  <a:extLst>
                    <a:ext uri="{9D8B030D-6E8A-4147-A177-3AD203B41FA5}">
                      <a16:colId xmlns:a16="http://schemas.microsoft.com/office/drawing/2014/main" val="143996120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1597881030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1805815494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2572315655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138728177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GB" sz="900" b="1" i="0" dirty="0">
                          <a:solidFill>
                            <a:schemeClr val="bg1"/>
                          </a:solidFill>
                          <a:latin typeface="Inter" panose="02000503000000020004" pitchFamily="2" charset="0"/>
                        </a:rPr>
                        <a:t>WHO WE ARE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>
                          <a:solidFill>
                            <a:schemeClr val="bg1"/>
                          </a:solidFill>
                          <a:latin typeface="+mj-lt"/>
                        </a:rPr>
                        <a:t>OUR STRATEGY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>
                          <a:solidFill>
                            <a:schemeClr val="bg1"/>
                          </a:solidFill>
                          <a:latin typeface="+mj-lt"/>
                        </a:rPr>
                        <a:t>KEY FIGURES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>
                          <a:solidFill>
                            <a:schemeClr val="bg1"/>
                          </a:solidFill>
                          <a:latin typeface="+mj-lt"/>
                        </a:rPr>
                        <a:t>WHY JOIN US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>
                          <a:solidFill>
                            <a:schemeClr val="bg1"/>
                          </a:solidFill>
                          <a:latin typeface="+mj-lt"/>
                        </a:rPr>
                        <a:t>CONTACT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821310"/>
                  </a:ext>
                </a:extLst>
              </a:tr>
            </a:tbl>
          </a:graphicData>
        </a:graphic>
      </p:graphicFrame>
      <p:sp>
        <p:nvSpPr>
          <p:cNvPr id="6" name="Espace réservé pour une image  5">
            <a:extLst>
              <a:ext uri="{FF2B5EF4-FFF2-40B4-BE49-F238E27FC236}">
                <a16:creationId xmlns:a16="http://schemas.microsoft.com/office/drawing/2014/main" id="{F853D23C-E17A-2166-999F-F26A7AE66A5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7784" y="2641890"/>
            <a:ext cx="926856" cy="123357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accent1"/>
                </a:solidFill>
                <a:latin typeface="+mj-lt"/>
              </a:defRPr>
            </a:lvl1pPr>
          </a:lstStyle>
          <a:p>
            <a:endParaRPr lang="en-GB"/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74F8771B-CD7A-857A-A9A9-86001BC70B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7784" y="3875469"/>
            <a:ext cx="926856" cy="341632"/>
          </a:xfrm>
          <a:prstGeom prst="rect">
            <a:avLst/>
          </a:prstGeom>
          <a:solidFill>
            <a:schemeClr val="bg2"/>
          </a:solidFill>
          <a:effectLst/>
        </p:spPr>
        <p:txBody>
          <a:bodyPr wrap="square" anchor="t" anchorCtr="0">
            <a:spAutoFit/>
          </a:bodyPr>
          <a:lstStyle>
            <a:lvl1pPr marL="0" indent="0" algn="ctr">
              <a:buNone/>
              <a:defRPr sz="900" b="0" i="0">
                <a:solidFill>
                  <a:schemeClr val="accent1"/>
                </a:solidFill>
                <a:effectLst/>
                <a:latin typeface="+mj-lt"/>
              </a:defRPr>
            </a:lvl1pPr>
          </a:lstStyle>
          <a:p>
            <a:pPr lvl="0"/>
            <a:r>
              <a:rPr lang="fr-FR" dirty="0"/>
              <a:t>NAME SURNAME</a:t>
            </a:r>
          </a:p>
        </p:txBody>
      </p:sp>
      <p:sp>
        <p:nvSpPr>
          <p:cNvPr id="5" name="Espace réservé du titre 1">
            <a:extLst>
              <a:ext uri="{FF2B5EF4-FFF2-40B4-BE49-F238E27FC236}">
                <a16:creationId xmlns:a16="http://schemas.microsoft.com/office/drawing/2014/main" id="{4A8DDB36-DFAB-BF42-00C9-65F6B22563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784" y="752126"/>
            <a:ext cx="7337292" cy="6463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Inter" panose="02000503000000020004" pitchFamily="2" charset="0"/>
              </a:defRPr>
            </a:lvl1pPr>
          </a:lstStyle>
          <a:p>
            <a:r>
              <a:rPr lang="fr-FR" dirty="0"/>
              <a:t>TITLE </a:t>
            </a:r>
            <a:br>
              <a:rPr lang="fr-FR" dirty="0"/>
            </a:br>
            <a:r>
              <a:rPr lang="fr-FR" dirty="0"/>
              <a:t>OF THE SLIDE</a:t>
            </a:r>
          </a:p>
        </p:txBody>
      </p:sp>
      <p:sp>
        <p:nvSpPr>
          <p:cNvPr id="3" name="Espace réservé du texte 5">
            <a:extLst>
              <a:ext uri="{FF2B5EF4-FFF2-40B4-BE49-F238E27FC236}">
                <a16:creationId xmlns:a16="http://schemas.microsoft.com/office/drawing/2014/main" id="{685BC71F-D923-BD2D-583B-0E68693187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4640" y="2641890"/>
            <a:ext cx="3090936" cy="3463984"/>
          </a:xfrm>
          <a:prstGeom prst="rect">
            <a:avLst/>
          </a:prstGeom>
          <a:solidFill>
            <a:schemeClr val="bg1">
              <a:alpha val="85000"/>
            </a:schemeClr>
          </a:solidFill>
          <a:effectLst/>
        </p:spPr>
        <p:txBody>
          <a:bodyPr wrap="square" lIns="144000" tIns="144000" rIns="144000" bIns="144000" anchor="t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effectLst/>
                <a:latin typeface="+mn-lt"/>
              </a:defRPr>
            </a:lvl1pPr>
          </a:lstStyle>
          <a:p>
            <a:pPr lvl="0"/>
            <a:r>
              <a:rPr lang="fr-FR" dirty="0"/>
              <a:t>NAME SURNAME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DC31FBC-B69A-77B1-C5D5-C051B4F58FB0}"/>
              </a:ext>
            </a:extLst>
          </p:cNvPr>
          <p:cNvCxnSpPr>
            <a:cxnSpLocks/>
          </p:cNvCxnSpPr>
          <p:nvPr userDrawn="1"/>
        </p:nvCxnSpPr>
        <p:spPr>
          <a:xfrm flipH="1">
            <a:off x="495740" y="490899"/>
            <a:ext cx="751896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20935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TITLE - WHI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0B06E2-AA07-CDF3-D427-22EA922154D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EE8147-E418-CEC4-7191-5AB0AED07367}"/>
              </a:ext>
            </a:extLst>
          </p:cNvPr>
          <p:cNvSpPr/>
          <p:nvPr userDrawn="1"/>
        </p:nvSpPr>
        <p:spPr>
          <a:xfrm>
            <a:off x="0" y="864512"/>
            <a:ext cx="398409" cy="398409"/>
          </a:xfrm>
          <a:prstGeom prst="rect">
            <a:avLst/>
          </a:prstGeom>
          <a:solidFill>
            <a:srgbClr val="FCE5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SansPro-Regular"/>
              <a:ea typeface="+mn-ea"/>
              <a:cs typeface="+mn-cs"/>
            </a:endParaRPr>
          </a:p>
        </p:txBody>
      </p:sp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82961723-4914-184C-6993-CE21E06898D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88151895"/>
              </p:ext>
            </p:extLst>
          </p:nvPr>
        </p:nvGraphicFramePr>
        <p:xfrm>
          <a:off x="199204" y="238899"/>
          <a:ext cx="6840000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000">
                  <a:extLst>
                    <a:ext uri="{9D8B030D-6E8A-4147-A177-3AD203B41FA5}">
                      <a16:colId xmlns:a16="http://schemas.microsoft.com/office/drawing/2014/main" val="143996120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1597881030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1805815494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2572315655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138728177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GB" sz="900" b="1" i="0" dirty="0">
                          <a:latin typeface="+mj-lt"/>
                        </a:rPr>
                        <a:t>WHO WE ARE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b="1" i="0" dirty="0">
                          <a:latin typeface="Inter" panose="02000503000000020004" pitchFamily="2" charset="0"/>
                        </a:rPr>
                        <a:t>OUR STRATEGY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>
                          <a:latin typeface="+mj-lt"/>
                        </a:rPr>
                        <a:t>KEY FIGURES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>
                          <a:latin typeface="+mj-lt"/>
                        </a:rPr>
                        <a:t>WHY JOIN US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>
                          <a:latin typeface="+mj-lt"/>
                        </a:rPr>
                        <a:t>CONTACT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821310"/>
                  </a:ext>
                </a:extLst>
              </a:tr>
            </a:tbl>
          </a:graphicData>
        </a:graphic>
      </p:graphicFrame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5427AB7-837E-DEF1-2FE7-88E54207F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784" y="752126"/>
            <a:ext cx="10515600" cy="6463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Inter" panose="02000503000000020004" pitchFamily="2" charset="0"/>
              </a:defRPr>
            </a:lvl1pPr>
          </a:lstStyle>
          <a:p>
            <a:r>
              <a:rPr lang="fr-FR" dirty="0"/>
              <a:t>TITLE </a:t>
            </a:r>
            <a:br>
              <a:rPr lang="fr-FR" dirty="0"/>
            </a:br>
            <a:r>
              <a:rPr lang="fr-FR" dirty="0"/>
              <a:t>OF THE SLIDE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AF721525-ACDF-76AB-F288-FCF61FEE6001}"/>
              </a:ext>
            </a:extLst>
          </p:cNvPr>
          <p:cNvCxnSpPr>
            <a:cxnSpLocks/>
          </p:cNvCxnSpPr>
          <p:nvPr userDrawn="1"/>
        </p:nvCxnSpPr>
        <p:spPr>
          <a:xfrm flipH="1">
            <a:off x="1876484" y="490899"/>
            <a:ext cx="751896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343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TITLE - WHI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EE8147-E418-CEC4-7191-5AB0AED07367}"/>
              </a:ext>
            </a:extLst>
          </p:cNvPr>
          <p:cNvSpPr/>
          <p:nvPr userDrawn="1"/>
        </p:nvSpPr>
        <p:spPr>
          <a:xfrm>
            <a:off x="0" y="864512"/>
            <a:ext cx="398409" cy="398409"/>
          </a:xfrm>
          <a:prstGeom prst="rect">
            <a:avLst/>
          </a:prstGeom>
          <a:solidFill>
            <a:srgbClr val="FCE5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SansPro-Regular"/>
              <a:ea typeface="+mn-ea"/>
              <a:cs typeface="+mn-cs"/>
            </a:endParaRPr>
          </a:p>
        </p:txBody>
      </p:sp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82961723-4914-184C-6993-CE21E06898D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88151895"/>
              </p:ext>
            </p:extLst>
          </p:nvPr>
        </p:nvGraphicFramePr>
        <p:xfrm>
          <a:off x="199204" y="238899"/>
          <a:ext cx="6840000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000">
                  <a:extLst>
                    <a:ext uri="{9D8B030D-6E8A-4147-A177-3AD203B41FA5}">
                      <a16:colId xmlns:a16="http://schemas.microsoft.com/office/drawing/2014/main" val="143996120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1597881030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1805815494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2572315655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138728177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GB" sz="900" b="1" i="0" dirty="0">
                          <a:latin typeface="+mj-lt"/>
                        </a:rPr>
                        <a:t>WHO WE ARE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b="1" i="0" dirty="0">
                          <a:latin typeface="Inter" panose="02000503000000020004" pitchFamily="2" charset="0"/>
                        </a:rPr>
                        <a:t>OUR STRATEGY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>
                          <a:latin typeface="+mj-lt"/>
                        </a:rPr>
                        <a:t>KEY FIGURES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>
                          <a:latin typeface="+mj-lt"/>
                        </a:rPr>
                        <a:t>WHY JOIN US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>
                          <a:latin typeface="+mj-lt"/>
                        </a:rPr>
                        <a:t>CONTACT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821310"/>
                  </a:ext>
                </a:extLst>
              </a:tr>
            </a:tbl>
          </a:graphicData>
        </a:graphic>
      </p:graphicFrame>
      <p:sp>
        <p:nvSpPr>
          <p:cNvPr id="3" name="Espace réservé du titre 1">
            <a:extLst>
              <a:ext uri="{FF2B5EF4-FFF2-40B4-BE49-F238E27FC236}">
                <a16:creationId xmlns:a16="http://schemas.microsoft.com/office/drawing/2014/main" id="{3C42F768-6B19-3EC1-BE46-5F9DB2EFEF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784" y="752126"/>
            <a:ext cx="10515600" cy="6463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Inter" panose="02000503000000020004" pitchFamily="2" charset="0"/>
              </a:defRPr>
            </a:lvl1pPr>
          </a:lstStyle>
          <a:p>
            <a:r>
              <a:rPr lang="fr-FR" dirty="0"/>
              <a:t>TITLE </a:t>
            </a:r>
            <a:br>
              <a:rPr lang="fr-FR" dirty="0"/>
            </a:br>
            <a:r>
              <a:rPr lang="fr-FR" dirty="0"/>
              <a:t>OF THE SLIDE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3E7E5136-6132-60E7-9390-7A4EE18804BD}"/>
              </a:ext>
            </a:extLst>
          </p:cNvPr>
          <p:cNvCxnSpPr>
            <a:cxnSpLocks/>
          </p:cNvCxnSpPr>
          <p:nvPr userDrawn="1"/>
        </p:nvCxnSpPr>
        <p:spPr>
          <a:xfrm flipH="1">
            <a:off x="1876484" y="490899"/>
            <a:ext cx="751896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1565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TITLE - WHI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EE8147-E418-CEC4-7191-5AB0AED07367}"/>
              </a:ext>
            </a:extLst>
          </p:cNvPr>
          <p:cNvSpPr/>
          <p:nvPr userDrawn="1"/>
        </p:nvSpPr>
        <p:spPr>
          <a:xfrm>
            <a:off x="0" y="864512"/>
            <a:ext cx="398409" cy="398409"/>
          </a:xfrm>
          <a:prstGeom prst="rect">
            <a:avLst/>
          </a:prstGeom>
          <a:solidFill>
            <a:srgbClr val="FCE5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SansPro-Regular"/>
              <a:ea typeface="+mn-ea"/>
              <a:cs typeface="+mn-cs"/>
            </a:endParaRPr>
          </a:p>
        </p:txBody>
      </p:sp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82961723-4914-184C-6993-CE21E06898D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1358013"/>
              </p:ext>
            </p:extLst>
          </p:nvPr>
        </p:nvGraphicFramePr>
        <p:xfrm>
          <a:off x="199204" y="238899"/>
          <a:ext cx="6840000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000">
                  <a:extLst>
                    <a:ext uri="{9D8B030D-6E8A-4147-A177-3AD203B41FA5}">
                      <a16:colId xmlns:a16="http://schemas.microsoft.com/office/drawing/2014/main" val="143996120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1597881030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1805815494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2572315655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138728177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GB" sz="900" b="1" i="0" dirty="0">
                          <a:latin typeface="+mj-lt"/>
                        </a:rPr>
                        <a:t>WHO WE ARE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b="1" i="0" dirty="0">
                          <a:latin typeface="+mj-lt"/>
                        </a:rPr>
                        <a:t>OUR STRATEGY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>
                          <a:latin typeface="+mj-lt"/>
                        </a:rPr>
                        <a:t>KEY FIGURES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b="1" i="0" dirty="0">
                          <a:latin typeface="Inter" panose="02000503000000020004" pitchFamily="2" charset="0"/>
                        </a:rPr>
                        <a:t>WHY JOIN US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>
                          <a:latin typeface="+mj-lt"/>
                        </a:rPr>
                        <a:t>CONTACT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821310"/>
                  </a:ext>
                </a:extLst>
              </a:tr>
            </a:tbl>
          </a:graphicData>
        </a:graphic>
      </p:graphicFrame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0A2DCFD-2B06-DB75-610A-01B2A4B9C5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784" y="752126"/>
            <a:ext cx="10515600" cy="6463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Inter" panose="02000503000000020004" pitchFamily="2" charset="0"/>
              </a:defRPr>
            </a:lvl1pPr>
          </a:lstStyle>
          <a:p>
            <a:r>
              <a:rPr lang="fr-FR" dirty="0"/>
              <a:t>TITLE </a:t>
            </a:r>
            <a:br>
              <a:rPr lang="fr-FR" dirty="0"/>
            </a:br>
            <a:r>
              <a:rPr lang="fr-FR" dirty="0"/>
              <a:t>OF THE SLIDE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A050CD74-D4FD-A266-64C9-3A51E90775FA}"/>
              </a:ext>
            </a:extLst>
          </p:cNvPr>
          <p:cNvCxnSpPr>
            <a:cxnSpLocks/>
          </p:cNvCxnSpPr>
          <p:nvPr userDrawn="1"/>
        </p:nvCxnSpPr>
        <p:spPr>
          <a:xfrm flipH="1">
            <a:off x="4628828" y="490899"/>
            <a:ext cx="751896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83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TITLE -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E6348D5-5B3B-32F7-D450-BDCD9B0B43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80033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EE8147-E418-CEC4-7191-5AB0AED07367}"/>
              </a:ext>
            </a:extLst>
          </p:cNvPr>
          <p:cNvSpPr/>
          <p:nvPr userDrawn="1"/>
        </p:nvSpPr>
        <p:spPr>
          <a:xfrm>
            <a:off x="0" y="864512"/>
            <a:ext cx="398409" cy="398409"/>
          </a:xfrm>
          <a:prstGeom prst="rect">
            <a:avLst/>
          </a:prstGeom>
          <a:solidFill>
            <a:srgbClr val="FCE5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SansPro-Regular"/>
              <a:ea typeface="+mn-ea"/>
              <a:cs typeface="+mn-cs"/>
            </a:endParaRPr>
          </a:p>
        </p:txBody>
      </p:sp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82961723-4914-184C-6993-CE21E06898D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1358013"/>
              </p:ext>
            </p:extLst>
          </p:nvPr>
        </p:nvGraphicFramePr>
        <p:xfrm>
          <a:off x="199204" y="238899"/>
          <a:ext cx="6840000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000">
                  <a:extLst>
                    <a:ext uri="{9D8B030D-6E8A-4147-A177-3AD203B41FA5}">
                      <a16:colId xmlns:a16="http://schemas.microsoft.com/office/drawing/2014/main" val="143996120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1597881030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1805815494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2572315655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138728177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GB" sz="900" b="1" i="0" dirty="0">
                          <a:latin typeface="+mj-lt"/>
                        </a:rPr>
                        <a:t>WHO WE ARE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b="1" i="0" dirty="0">
                          <a:latin typeface="+mj-lt"/>
                        </a:rPr>
                        <a:t>OUR STRATEGY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>
                          <a:latin typeface="+mj-lt"/>
                        </a:rPr>
                        <a:t>KEY FIGURES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b="1" i="0" dirty="0">
                          <a:latin typeface="Inter" panose="02000503000000020004" pitchFamily="2" charset="0"/>
                        </a:rPr>
                        <a:t>WHY JOIN US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>
                          <a:latin typeface="+mj-lt"/>
                        </a:rPr>
                        <a:t>CONTACT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821310"/>
                  </a:ext>
                </a:extLst>
              </a:tr>
            </a:tbl>
          </a:graphicData>
        </a:graphic>
      </p:graphicFrame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0A2DCFD-2B06-DB75-610A-01B2A4B9C5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784" y="752126"/>
            <a:ext cx="10515600" cy="6463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Inter" panose="02000503000000020004" pitchFamily="2" charset="0"/>
              </a:defRPr>
            </a:lvl1pPr>
          </a:lstStyle>
          <a:p>
            <a:r>
              <a:rPr lang="fr-FR" dirty="0"/>
              <a:t>TITLE </a:t>
            </a:r>
            <a:br>
              <a:rPr lang="fr-FR" dirty="0"/>
            </a:br>
            <a:r>
              <a:rPr lang="fr-FR" dirty="0"/>
              <a:t>OF THE SLIDE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3FFB7F14-0A00-3FE7-F669-D20D0713A287}"/>
              </a:ext>
            </a:extLst>
          </p:cNvPr>
          <p:cNvCxnSpPr>
            <a:cxnSpLocks/>
          </p:cNvCxnSpPr>
          <p:nvPr userDrawn="1"/>
        </p:nvCxnSpPr>
        <p:spPr>
          <a:xfrm flipH="1">
            <a:off x="4628828" y="490899"/>
            <a:ext cx="751896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9521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TITLE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BAB548C-3F4C-CE6F-E0D8-234F3B560AE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80033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EE8147-E418-CEC4-7191-5AB0AED07367}"/>
              </a:ext>
            </a:extLst>
          </p:cNvPr>
          <p:cNvSpPr/>
          <p:nvPr userDrawn="1"/>
        </p:nvSpPr>
        <p:spPr>
          <a:xfrm>
            <a:off x="0" y="864512"/>
            <a:ext cx="398409" cy="398409"/>
          </a:xfrm>
          <a:prstGeom prst="rect">
            <a:avLst/>
          </a:prstGeom>
          <a:solidFill>
            <a:srgbClr val="FCE5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SansPro-Regular"/>
              <a:ea typeface="+mn-ea"/>
              <a:cs typeface="+mn-cs"/>
            </a:endParaRPr>
          </a:p>
        </p:txBody>
      </p:sp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82961723-4914-184C-6993-CE21E06898D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006294948"/>
              </p:ext>
            </p:extLst>
          </p:nvPr>
        </p:nvGraphicFramePr>
        <p:xfrm>
          <a:off x="199204" y="238899"/>
          <a:ext cx="6840000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000">
                  <a:extLst>
                    <a:ext uri="{9D8B030D-6E8A-4147-A177-3AD203B41FA5}">
                      <a16:colId xmlns:a16="http://schemas.microsoft.com/office/drawing/2014/main" val="143996120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1597881030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1805815494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2572315655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138728177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GB" sz="900" b="1" i="0" dirty="0">
                          <a:latin typeface="+mj-lt"/>
                        </a:rPr>
                        <a:t>WHO WE ARE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b="1" i="0" dirty="0">
                          <a:latin typeface="+mj-lt"/>
                        </a:rPr>
                        <a:t>OUR STRATEGY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b="1" i="0" dirty="0">
                          <a:latin typeface="Inter" panose="02000503000000020004" pitchFamily="2" charset="0"/>
                        </a:rPr>
                        <a:t>KEY FIGURES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b="1" i="0" dirty="0">
                          <a:latin typeface="+mj-lt"/>
                        </a:rPr>
                        <a:t>WHY JOIN US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>
                          <a:latin typeface="+mj-lt"/>
                        </a:rPr>
                        <a:t>CONTACT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821310"/>
                  </a:ext>
                </a:extLst>
              </a:tr>
            </a:tbl>
          </a:graphicData>
        </a:graphic>
      </p:graphicFrame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0A2DCFD-2B06-DB75-610A-01B2A4B9C5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784" y="752126"/>
            <a:ext cx="10515600" cy="6463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Inter" panose="02000503000000020004" pitchFamily="2" charset="0"/>
              </a:defRPr>
            </a:lvl1pPr>
          </a:lstStyle>
          <a:p>
            <a:r>
              <a:rPr lang="fr-FR" dirty="0"/>
              <a:t>TITLE </a:t>
            </a:r>
            <a:br>
              <a:rPr lang="fr-FR" dirty="0"/>
            </a:br>
            <a:r>
              <a:rPr lang="fr-FR" dirty="0"/>
              <a:t>OF THE SLIDE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822CA44-1AEC-C837-4109-512300930F34}"/>
              </a:ext>
            </a:extLst>
          </p:cNvPr>
          <p:cNvCxnSpPr>
            <a:cxnSpLocks/>
          </p:cNvCxnSpPr>
          <p:nvPr userDrawn="1"/>
        </p:nvCxnSpPr>
        <p:spPr>
          <a:xfrm flipH="1">
            <a:off x="3229796" y="490899"/>
            <a:ext cx="751896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23160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TITLE - WHI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EE8147-E418-CEC4-7191-5AB0AED07367}"/>
              </a:ext>
            </a:extLst>
          </p:cNvPr>
          <p:cNvSpPr/>
          <p:nvPr userDrawn="1"/>
        </p:nvSpPr>
        <p:spPr>
          <a:xfrm>
            <a:off x="0" y="864512"/>
            <a:ext cx="398409" cy="398409"/>
          </a:xfrm>
          <a:prstGeom prst="rect">
            <a:avLst/>
          </a:prstGeom>
          <a:solidFill>
            <a:srgbClr val="FCE5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SansPro-Regular"/>
              <a:ea typeface="+mn-ea"/>
              <a:cs typeface="+mn-cs"/>
            </a:endParaRPr>
          </a:p>
        </p:txBody>
      </p:sp>
      <p:graphicFrame>
        <p:nvGraphicFramePr>
          <p:cNvPr id="7" name="Tableau 7">
            <a:extLst>
              <a:ext uri="{FF2B5EF4-FFF2-40B4-BE49-F238E27FC236}">
                <a16:creationId xmlns:a16="http://schemas.microsoft.com/office/drawing/2014/main" id="{82961723-4914-184C-6993-CE21E06898DA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27269017"/>
              </p:ext>
            </p:extLst>
          </p:nvPr>
        </p:nvGraphicFramePr>
        <p:xfrm>
          <a:off x="199204" y="238899"/>
          <a:ext cx="6840000" cy="25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000">
                  <a:extLst>
                    <a:ext uri="{9D8B030D-6E8A-4147-A177-3AD203B41FA5}">
                      <a16:colId xmlns:a16="http://schemas.microsoft.com/office/drawing/2014/main" val="143996120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1597881030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1805815494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2572315655"/>
                    </a:ext>
                  </a:extLst>
                </a:gridCol>
                <a:gridCol w="1368000">
                  <a:extLst>
                    <a:ext uri="{9D8B030D-6E8A-4147-A177-3AD203B41FA5}">
                      <a16:colId xmlns:a16="http://schemas.microsoft.com/office/drawing/2014/main" val="1387281777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ctr"/>
                      <a:r>
                        <a:rPr lang="en-GB" sz="900" b="1" i="0" dirty="0">
                          <a:latin typeface="+mj-lt"/>
                        </a:rPr>
                        <a:t>WHO WE ARE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b="1" i="0" dirty="0">
                          <a:latin typeface="+mj-lt"/>
                        </a:rPr>
                        <a:t>OUR STRATEGY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dirty="0">
                          <a:latin typeface="+mj-lt"/>
                        </a:rPr>
                        <a:t>KEY FIGURES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b="1" i="0" dirty="0">
                          <a:latin typeface="+mj-lt"/>
                        </a:rPr>
                        <a:t>WHY JOIN US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900" b="1" i="0" dirty="0">
                          <a:latin typeface="Inter" panose="02000503000000020004" pitchFamily="2" charset="0"/>
                        </a:rPr>
                        <a:t>CONTACT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821310"/>
                  </a:ext>
                </a:extLst>
              </a:tr>
            </a:tbl>
          </a:graphicData>
        </a:graphic>
      </p:graphicFrame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F25296B-C1A2-F7B6-9649-D348B75458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784" y="752126"/>
            <a:ext cx="10515600" cy="6463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Inter" panose="02000503000000020004" pitchFamily="2" charset="0"/>
              </a:defRPr>
            </a:lvl1pPr>
          </a:lstStyle>
          <a:p>
            <a:r>
              <a:rPr lang="fr-FR" dirty="0"/>
              <a:t>TITLE </a:t>
            </a:r>
            <a:br>
              <a:rPr lang="fr-FR" dirty="0"/>
            </a:br>
            <a:r>
              <a:rPr lang="fr-FR" dirty="0"/>
              <a:t>OF THE SLIDE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90E6D16A-36A1-5CC5-D666-F67722FC08D3}"/>
              </a:ext>
            </a:extLst>
          </p:cNvPr>
          <p:cNvCxnSpPr>
            <a:cxnSpLocks/>
          </p:cNvCxnSpPr>
          <p:nvPr userDrawn="1"/>
        </p:nvCxnSpPr>
        <p:spPr>
          <a:xfrm flipH="1">
            <a:off x="5982140" y="490899"/>
            <a:ext cx="751896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274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P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itre 1">
            <a:extLst>
              <a:ext uri="{FF2B5EF4-FFF2-40B4-BE49-F238E27FC236}">
                <a16:creationId xmlns:a16="http://schemas.microsoft.com/office/drawing/2014/main" id="{60E09882-AE4D-49D4-ADBC-B20958B1D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5599" y="677478"/>
            <a:ext cx="8945795" cy="275152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kumimoji="0" lang="fr-FR" sz="9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ter" panose="02000503000000020004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CHAPTER TITLE</a:t>
            </a:r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B88D7185-2ECE-125D-7630-A479147792E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901549"/>
            <a:ext cx="215289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712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PT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74DD2CE-82D9-1991-B367-1D058EE7293C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space réservé du titre 1">
            <a:extLst>
              <a:ext uri="{FF2B5EF4-FFF2-40B4-BE49-F238E27FC236}">
                <a16:creationId xmlns:a16="http://schemas.microsoft.com/office/drawing/2014/main" id="{60E09882-AE4D-49D4-ADBC-B20958B1D8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95599" y="677478"/>
            <a:ext cx="8945795" cy="275152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kumimoji="0" lang="fr-FR" sz="9600" b="1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ter" panose="02000503000000020004" pitchFamily="2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CHAPTER TITLE</a:t>
            </a:r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B88D7185-2ECE-125D-7630-A479147792E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901549"/>
            <a:ext cx="2152892" cy="0"/>
          </a:xfrm>
          <a:prstGeom prst="line">
            <a:avLst/>
          </a:prstGeom>
          <a:ln w="95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513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TITLE -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683A0EF-500F-677D-93F7-84E6B0509A1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EE8147-E418-CEC4-7191-5AB0AED07367}"/>
              </a:ext>
            </a:extLst>
          </p:cNvPr>
          <p:cNvSpPr/>
          <p:nvPr userDrawn="1"/>
        </p:nvSpPr>
        <p:spPr>
          <a:xfrm>
            <a:off x="0" y="864512"/>
            <a:ext cx="398409" cy="398409"/>
          </a:xfrm>
          <a:prstGeom prst="rect">
            <a:avLst/>
          </a:prstGeom>
          <a:solidFill>
            <a:srgbClr val="FCE5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SansPro-Regular"/>
              <a:ea typeface="+mn-ea"/>
              <a:cs typeface="+mn-cs"/>
            </a:endParaRPr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0CFC3D2-3A9A-8969-45EC-A68624BF2C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784" y="752126"/>
            <a:ext cx="10515600" cy="6463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Inter" panose="02000503000000020004" pitchFamily="2" charset="0"/>
              </a:defRPr>
            </a:lvl1pPr>
          </a:lstStyle>
          <a:p>
            <a:r>
              <a:rPr lang="fr-FR" dirty="0"/>
              <a:t>TITLE </a:t>
            </a:r>
            <a:br>
              <a:rPr lang="fr-FR" dirty="0"/>
            </a:br>
            <a:r>
              <a:rPr lang="fr-FR" dirty="0"/>
              <a:t>OF THE SLIDE</a:t>
            </a:r>
          </a:p>
        </p:txBody>
      </p:sp>
    </p:spTree>
    <p:extLst>
      <p:ext uri="{BB962C8B-B14F-4D97-AF65-F5344CB8AC3E}">
        <p14:creationId xmlns:p14="http://schemas.microsoft.com/office/powerpoint/2010/main" val="1816188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TITLE - WHI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EE8147-E418-CEC4-7191-5AB0AED07367}"/>
              </a:ext>
            </a:extLst>
          </p:cNvPr>
          <p:cNvSpPr/>
          <p:nvPr userDrawn="1"/>
        </p:nvSpPr>
        <p:spPr>
          <a:xfrm>
            <a:off x="0" y="864512"/>
            <a:ext cx="398409" cy="398409"/>
          </a:xfrm>
          <a:prstGeom prst="rect">
            <a:avLst/>
          </a:prstGeom>
          <a:solidFill>
            <a:srgbClr val="FCE5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SansPro-Regular"/>
              <a:ea typeface="+mn-ea"/>
              <a:cs typeface="+mn-cs"/>
            </a:endParaRPr>
          </a:p>
        </p:txBody>
      </p:sp>
      <p:sp>
        <p:nvSpPr>
          <p:cNvPr id="6" name="Espace réservé du titre 1">
            <a:extLst>
              <a:ext uri="{FF2B5EF4-FFF2-40B4-BE49-F238E27FC236}">
                <a16:creationId xmlns:a16="http://schemas.microsoft.com/office/drawing/2014/main" id="{544189F2-33E5-9E44-62E3-CAF33743E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784" y="752126"/>
            <a:ext cx="10515600" cy="6463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Inter" panose="02000503000000020004" pitchFamily="2" charset="0"/>
              </a:defRPr>
            </a:lvl1pPr>
          </a:lstStyle>
          <a:p>
            <a:r>
              <a:rPr lang="fr-FR" dirty="0"/>
              <a:t>TITLE </a:t>
            </a:r>
            <a:br>
              <a:rPr lang="fr-FR" dirty="0"/>
            </a:br>
            <a:r>
              <a:rPr lang="fr-FR" dirty="0"/>
              <a:t>OF THE SLIDE</a:t>
            </a:r>
          </a:p>
        </p:txBody>
      </p:sp>
    </p:spTree>
    <p:extLst>
      <p:ext uri="{BB962C8B-B14F-4D97-AF65-F5344CB8AC3E}">
        <p14:creationId xmlns:p14="http://schemas.microsoft.com/office/powerpoint/2010/main" val="3420937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C90D5A0-CFD6-157D-7D22-4CD7714BEFB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EE8147-E418-CEC4-7191-5AB0AED07367}"/>
              </a:ext>
            </a:extLst>
          </p:cNvPr>
          <p:cNvSpPr/>
          <p:nvPr userDrawn="1"/>
        </p:nvSpPr>
        <p:spPr>
          <a:xfrm>
            <a:off x="0" y="864512"/>
            <a:ext cx="398409" cy="398409"/>
          </a:xfrm>
          <a:prstGeom prst="rect">
            <a:avLst/>
          </a:prstGeom>
          <a:solidFill>
            <a:srgbClr val="FCE5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SansPro-Regular"/>
              <a:ea typeface="+mn-ea"/>
              <a:cs typeface="+mn-cs"/>
            </a:endParaRP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1D5FF2D-0D7C-2BBF-DBF8-74979248EB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15067" y="1594941"/>
            <a:ext cx="5611377" cy="369332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lvl1pPr marL="0" indent="0" algn="l">
              <a:buNone/>
              <a:defRPr sz="2000" b="1" i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lvl="0"/>
            <a:r>
              <a:rPr lang="fr-FR" dirty="0"/>
              <a:t>PART TITLE</a:t>
            </a:r>
          </a:p>
        </p:txBody>
      </p:sp>
      <p:sp>
        <p:nvSpPr>
          <p:cNvPr id="19" name="Espace réservé du texte 5">
            <a:extLst>
              <a:ext uri="{FF2B5EF4-FFF2-40B4-BE49-F238E27FC236}">
                <a16:creationId xmlns:a16="http://schemas.microsoft.com/office/drawing/2014/main" id="{00A534E8-AD08-53BB-FD53-3AE52EF1CA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15067" y="2411197"/>
            <a:ext cx="5611377" cy="369332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lvl1pPr marL="0" indent="0" algn="l">
              <a:buNone/>
              <a:defRPr sz="2000" b="1" i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lvl="0"/>
            <a:r>
              <a:rPr lang="fr-FR" dirty="0"/>
              <a:t>PART TITLE</a:t>
            </a:r>
          </a:p>
        </p:txBody>
      </p:sp>
      <p:sp>
        <p:nvSpPr>
          <p:cNvPr id="20" name="Espace réservé du texte 5">
            <a:extLst>
              <a:ext uri="{FF2B5EF4-FFF2-40B4-BE49-F238E27FC236}">
                <a16:creationId xmlns:a16="http://schemas.microsoft.com/office/drawing/2014/main" id="{E7389EE5-77CE-BB22-D6F5-66B58B3F3E0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615067" y="3230068"/>
            <a:ext cx="5611377" cy="369332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lvl1pPr marL="0" indent="0" algn="l">
              <a:buNone/>
              <a:defRPr sz="2000" b="1" i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lvl="0"/>
            <a:r>
              <a:rPr lang="fr-FR" dirty="0"/>
              <a:t>PART TITLE</a:t>
            </a:r>
          </a:p>
        </p:txBody>
      </p:sp>
      <p:sp>
        <p:nvSpPr>
          <p:cNvPr id="21" name="Espace réservé du texte 5">
            <a:extLst>
              <a:ext uri="{FF2B5EF4-FFF2-40B4-BE49-F238E27FC236}">
                <a16:creationId xmlns:a16="http://schemas.microsoft.com/office/drawing/2014/main" id="{7EB63DAD-DC76-BDE2-A777-8340277E76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15067" y="4046324"/>
            <a:ext cx="5611377" cy="369332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lvl1pPr marL="0" indent="0" algn="l">
              <a:buNone/>
              <a:defRPr sz="2000" b="1" i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lvl="0"/>
            <a:r>
              <a:rPr lang="fr-FR" dirty="0"/>
              <a:t>PART TITLE</a:t>
            </a:r>
          </a:p>
        </p:txBody>
      </p:sp>
      <p:sp>
        <p:nvSpPr>
          <p:cNvPr id="22" name="Espace réservé du texte 5">
            <a:extLst>
              <a:ext uri="{FF2B5EF4-FFF2-40B4-BE49-F238E27FC236}">
                <a16:creationId xmlns:a16="http://schemas.microsoft.com/office/drawing/2014/main" id="{807D5C60-5466-2300-44BD-7BC9C332C3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15067" y="4862580"/>
            <a:ext cx="5611377" cy="369332"/>
          </a:xfrm>
          <a:prstGeom prst="rect">
            <a:avLst/>
          </a:prstGeom>
          <a:effectLst/>
        </p:spPr>
        <p:txBody>
          <a:bodyPr wrap="square">
            <a:spAutoFit/>
          </a:bodyPr>
          <a:lstStyle>
            <a:lvl1pPr marL="0" indent="0" algn="l">
              <a:buNone/>
              <a:defRPr sz="2000" b="1" i="0">
                <a:solidFill>
                  <a:schemeClr val="bg1"/>
                </a:solidFill>
                <a:effectLst/>
                <a:latin typeface="+mj-lt"/>
              </a:defRPr>
            </a:lvl1pPr>
          </a:lstStyle>
          <a:p>
            <a:pPr lvl="0"/>
            <a:r>
              <a:rPr lang="fr-FR" dirty="0"/>
              <a:t>PART TITLE</a:t>
            </a:r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DC31E18-C8A0-AD7A-F06D-C38AFFDED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784" y="752126"/>
            <a:ext cx="10515600" cy="6463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Inter" panose="02000503000000020004" pitchFamily="2" charset="0"/>
              </a:defRPr>
            </a:lvl1pPr>
          </a:lstStyle>
          <a:p>
            <a:r>
              <a:rPr lang="fr-FR" dirty="0"/>
              <a:t>TITLE </a:t>
            </a:r>
            <a:br>
              <a:rPr lang="fr-FR" dirty="0"/>
            </a:br>
            <a:r>
              <a:rPr lang="fr-FR" dirty="0"/>
              <a:t>OF THE SLIDE</a:t>
            </a:r>
          </a:p>
        </p:txBody>
      </p:sp>
    </p:spTree>
    <p:extLst>
      <p:ext uri="{BB962C8B-B14F-4D97-AF65-F5344CB8AC3E}">
        <p14:creationId xmlns:p14="http://schemas.microsoft.com/office/powerpoint/2010/main" val="16638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6720D2D-1BB0-4251-9FB9-63D8B2434B15}"/>
              </a:ext>
            </a:extLst>
          </p:cNvPr>
          <p:cNvSpPr/>
          <p:nvPr userDrawn="1"/>
        </p:nvSpPr>
        <p:spPr>
          <a:xfrm>
            <a:off x="0" y="534901"/>
            <a:ext cx="398409" cy="398409"/>
          </a:xfrm>
          <a:prstGeom prst="rect">
            <a:avLst/>
          </a:prstGeom>
          <a:solidFill>
            <a:srgbClr val="FCE5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SansPro-Regular"/>
              <a:ea typeface="+mn-ea"/>
              <a:cs typeface="+mn-cs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38C53CA-45DD-5052-58FA-2F6B36CD9F00}"/>
              </a:ext>
            </a:extLst>
          </p:cNvPr>
          <p:cNvSpPr txBox="1"/>
          <p:nvPr userDrawn="1"/>
        </p:nvSpPr>
        <p:spPr>
          <a:xfrm flipH="1">
            <a:off x="3587811" y="6310930"/>
            <a:ext cx="1744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 </a:t>
            </a:r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B3866E3-5868-563A-E3F0-CBBC8A0E8D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784" y="422515"/>
            <a:ext cx="10515600" cy="6463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>
              <a:defRPr sz="2000" b="1" i="0">
                <a:solidFill>
                  <a:schemeClr val="tx2"/>
                </a:solidFill>
                <a:latin typeface="Inter" panose="02000503000000020004" pitchFamily="2" charset="0"/>
              </a:defRPr>
            </a:lvl1pPr>
          </a:lstStyle>
          <a:p>
            <a:r>
              <a:rPr lang="fr-FR" dirty="0"/>
              <a:t>TITLE </a:t>
            </a:r>
            <a:br>
              <a:rPr lang="fr-FR" dirty="0"/>
            </a:br>
            <a:r>
              <a:rPr lang="fr-FR" dirty="0"/>
              <a:t>OF THE SLIDE</a:t>
            </a:r>
          </a:p>
        </p:txBody>
      </p:sp>
    </p:spTree>
    <p:extLst>
      <p:ext uri="{BB962C8B-B14F-4D97-AF65-F5344CB8AC3E}">
        <p14:creationId xmlns:p14="http://schemas.microsoft.com/office/powerpoint/2010/main" val="3866538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96009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4BD28D-8110-569A-A382-69F94DC3C6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9B3EA7C-A299-D08D-9219-9A7DA8FF8A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D0F9F4E-2296-874F-8511-39672722B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EC3EF-F71F-4927-8ECB-3647FA8EB3CF}" type="datetimeFigureOut">
              <a:rPr lang="fr-FR" smtClean="0"/>
              <a:t>21/05/2025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1BEEDF5-7A16-E2F2-A9C2-732D4C7B6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AC3632B-EE16-0C3E-B95A-3000298CB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A151D-EE32-475A-A715-8AF012108D7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2747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8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9311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98" r:id="rId2"/>
    <p:sldLayoutId id="2147483706" r:id="rId3"/>
    <p:sldLayoutId id="2147483697" r:id="rId4"/>
    <p:sldLayoutId id="2147483657" r:id="rId5"/>
    <p:sldLayoutId id="2147483654" r:id="rId6"/>
    <p:sldLayoutId id="2147483655" r:id="rId7"/>
    <p:sldLayoutId id="2147483694" r:id="rId8"/>
    <p:sldLayoutId id="214748370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5068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99" r:id="rId2"/>
    <p:sldLayoutId id="2147483666" r:id="rId3"/>
    <p:sldLayoutId id="214748369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433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67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8369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9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8434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028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g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1.png"/><Relationship Id="rId18" Type="http://schemas.openxmlformats.org/officeDocument/2006/relationships/image" Target="../media/image2.png"/><Relationship Id="rId3" Type="http://schemas.openxmlformats.org/officeDocument/2006/relationships/image" Target="../media/image11.png"/><Relationship Id="rId21" Type="http://schemas.openxmlformats.org/officeDocument/2006/relationships/image" Target="../media/image28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4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jpeg"/><Relationship Id="rId19" Type="http://schemas.openxmlformats.org/officeDocument/2006/relationships/image" Target="../media/image26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8.png"/><Relationship Id="rId4" Type="http://schemas.openxmlformats.org/officeDocument/2006/relationships/image" Target="../media/image3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B5AC837D-8E38-E4AA-E666-2220627CB423}"/>
              </a:ext>
            </a:extLst>
          </p:cNvPr>
          <p:cNvSpPr txBox="1"/>
          <p:nvPr/>
        </p:nvSpPr>
        <p:spPr>
          <a:xfrm>
            <a:off x="184150" y="302849"/>
            <a:ext cx="3814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Current London 2025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AD82F5F-C83B-94C1-609D-6BC63061CAB7}"/>
              </a:ext>
            </a:extLst>
          </p:cNvPr>
          <p:cNvSpPr txBox="1"/>
          <p:nvPr/>
        </p:nvSpPr>
        <p:spPr>
          <a:xfrm>
            <a:off x="1256964" y="1628202"/>
            <a:ext cx="96780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i="0" dirty="0">
                <a:solidFill>
                  <a:srgbClr val="FFFF00"/>
                </a:solidFill>
                <a:effectLst/>
                <a:latin typeface="Inter Black" panose="02000503000000020004" pitchFamily="2" charset="0"/>
                <a:ea typeface="Inter Black" panose="02000503000000020004" pitchFamily="2" charset="0"/>
                <a:cs typeface="Roboto" panose="02000000000000000000" pitchFamily="2" charset="0"/>
              </a:rPr>
              <a:t>Processing Exception Handling</a:t>
            </a:r>
            <a:r>
              <a:rPr lang="en-US" sz="4800" b="1" i="0" dirty="0">
                <a:solidFill>
                  <a:schemeClr val="bg1"/>
                </a:solidFill>
                <a:effectLst/>
                <a:latin typeface="Inter Black" panose="02000503000000020004" pitchFamily="2" charset="0"/>
                <a:ea typeface="Inter Black" panose="02000503000000020004" pitchFamily="2" charset="0"/>
                <a:cs typeface="Roboto" panose="02000000000000000000" pitchFamily="2" charset="0"/>
              </a:rPr>
              <a:t> and </a:t>
            </a:r>
            <a:r>
              <a:rPr lang="en-US" sz="4800" b="1" i="0" dirty="0">
                <a:solidFill>
                  <a:srgbClr val="FFFF00"/>
                </a:solidFill>
                <a:effectLst/>
                <a:latin typeface="Inter Black" panose="02000503000000020004" pitchFamily="2" charset="0"/>
                <a:ea typeface="Inter Black" panose="02000503000000020004" pitchFamily="2" charset="0"/>
                <a:cs typeface="Roboto" panose="02000000000000000000" pitchFamily="2" charset="0"/>
              </a:rPr>
              <a:t>Dead Letter Queue</a:t>
            </a:r>
            <a:r>
              <a:rPr lang="en-US" sz="4800" b="1" i="0" dirty="0">
                <a:solidFill>
                  <a:schemeClr val="bg1"/>
                </a:solidFill>
                <a:effectLst/>
                <a:latin typeface="Inter Black" panose="02000503000000020004" pitchFamily="2" charset="0"/>
                <a:ea typeface="Inter Black" panose="02000503000000020004" pitchFamily="2" charset="0"/>
                <a:cs typeface="Roboto" panose="02000000000000000000" pitchFamily="2" charset="0"/>
              </a:rPr>
              <a:t> in Kafka Streams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CC34F23D-1899-43B3-FC7A-D2DC6AC54CA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79" t="15533" r="4333" b="12139"/>
          <a:stretch/>
        </p:blipFill>
        <p:spPr>
          <a:xfrm>
            <a:off x="8790133" y="149377"/>
            <a:ext cx="3217717" cy="676276"/>
          </a:xfrm>
          <a:prstGeom prst="rect">
            <a:avLst/>
          </a:prstGeom>
        </p:spPr>
      </p:pic>
      <p:pic>
        <p:nvPicPr>
          <p:cNvPr id="18" name="Image 17" descr="Une image contenant croquis, dessin humoristique, clipart, dessin&#10;&#10;Le contenu généré par l’IA peut être incorrect.">
            <a:extLst>
              <a:ext uri="{FF2B5EF4-FFF2-40B4-BE49-F238E27FC236}">
                <a16:creationId xmlns:a16="http://schemas.microsoft.com/office/drawing/2014/main" id="{9DA4DEF9-A7B7-8831-A8D7-77978B950A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8000" y="1981040"/>
            <a:ext cx="2736000" cy="48640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EBA90D0-B2F3-0790-9AF0-C73A48553828}"/>
              </a:ext>
            </a:extLst>
          </p:cNvPr>
          <p:cNvSpPr txBox="1"/>
          <p:nvPr/>
        </p:nvSpPr>
        <p:spPr>
          <a:xfrm>
            <a:off x="184150" y="6308513"/>
            <a:ext cx="2130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Sébastien Viale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2FA0332-2C5D-70CE-1619-7C36C4CBE324}"/>
              </a:ext>
            </a:extLst>
          </p:cNvPr>
          <p:cNvSpPr txBox="1"/>
          <p:nvPr/>
        </p:nvSpPr>
        <p:spPr>
          <a:xfrm>
            <a:off x="10285798" y="6308513"/>
            <a:ext cx="1722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Loïc Greffier</a:t>
            </a:r>
          </a:p>
        </p:txBody>
      </p:sp>
    </p:spTree>
    <p:extLst>
      <p:ext uri="{BB962C8B-B14F-4D97-AF65-F5344CB8AC3E}">
        <p14:creationId xmlns:p14="http://schemas.microsoft.com/office/powerpoint/2010/main" val="548223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5E5B2A-7968-58BE-61AA-E05266887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B21BCB-4604-AF55-4481-9FD3E4D9D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784" y="518400"/>
            <a:ext cx="10515600" cy="424732"/>
          </a:xfrm>
        </p:spPr>
        <p:txBody>
          <a:bodyPr/>
          <a:lstStyle/>
          <a:p>
            <a:r>
              <a:rPr lang="fr-FR" sz="2400" dirty="0">
                <a:solidFill>
                  <a:schemeClr val="accent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Handling Processing Errors</a:t>
            </a:r>
            <a:endParaRPr lang="fr-FR" dirty="0">
              <a:solidFill>
                <a:schemeClr val="accent1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F453698-66DA-69DD-2528-B62C3E0DA217}"/>
              </a:ext>
            </a:extLst>
          </p:cNvPr>
          <p:cNvSpPr txBox="1"/>
          <p:nvPr/>
        </p:nvSpPr>
        <p:spPr>
          <a:xfrm>
            <a:off x="1565404" y="1194595"/>
            <a:ext cx="906119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900" dirty="0">
                <a:latin typeface="consolas" panose="020B0609020204030204" pitchFamily="49" charset="0"/>
                <a:ea typeface="Inter" panose="02000503000000020004" pitchFamily="2" charset="0"/>
              </a:rPr>
              <a:t>streamsBuilder.stream(</a:t>
            </a:r>
            <a:r>
              <a:rPr lang="fr-FR" sz="1900" dirty="0">
                <a:solidFill>
                  <a:srgbClr val="98C37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"input_topic"</a:t>
            </a:r>
            <a:r>
              <a:rPr lang="fr-FR" sz="1900" dirty="0">
                <a:latin typeface="consolas" panose="020B0609020204030204" pitchFamily="49" charset="0"/>
                <a:ea typeface="Inter" panose="02000503000000020004" pitchFamily="2" charset="0"/>
              </a:rPr>
              <a:t>)</a:t>
            </a:r>
          </a:p>
          <a:p>
            <a:r>
              <a:rPr lang="fr-FR" sz="1900" dirty="0">
                <a:latin typeface="consolas" panose="020B0609020204030204" pitchFamily="49" charset="0"/>
                <a:ea typeface="Inter" panose="02000503000000020004" pitchFamily="2" charset="0"/>
              </a:rPr>
              <a:t>    .mapValues(value -&gt; {</a:t>
            </a:r>
          </a:p>
          <a:p>
            <a:r>
              <a:rPr lang="fr-FR" sz="1900" dirty="0">
                <a:latin typeface="consolas" panose="020B0609020204030204" pitchFamily="49" charset="0"/>
                <a:ea typeface="Inter" panose="02000503000000020004" pitchFamily="2" charset="0"/>
              </a:rPr>
              <a:t>        </a:t>
            </a:r>
            <a:r>
              <a:rPr lang="fr-FR" sz="19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try</a:t>
            </a:r>
            <a:r>
              <a:rPr lang="fr-FR" sz="1900" dirty="0">
                <a:latin typeface="consolas" panose="020B0609020204030204" pitchFamily="49" charset="0"/>
                <a:ea typeface="Inter" panose="02000503000000020004" pitchFamily="2" charset="0"/>
              </a:rPr>
              <a:t> {</a:t>
            </a:r>
          </a:p>
          <a:p>
            <a:r>
              <a:rPr lang="fr-FR" sz="1900" dirty="0">
                <a:latin typeface="consolas" panose="020B0609020204030204" pitchFamily="49" charset="0"/>
                <a:ea typeface="Inter" panose="02000503000000020004" pitchFamily="2" charset="0"/>
              </a:rPr>
              <a:t>            </a:t>
            </a:r>
            <a:r>
              <a:rPr lang="fr-FR" sz="19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return</a:t>
            </a:r>
            <a:r>
              <a:rPr lang="fr-FR" sz="1900" dirty="0">
                <a:latin typeface="consolas" panose="020B0609020204030204" pitchFamily="49" charset="0"/>
                <a:ea typeface="Inter" panose="02000503000000020004" pitchFamily="2" charset="0"/>
              </a:rPr>
              <a:t> parseFromJson(value);</a:t>
            </a:r>
          </a:p>
          <a:p>
            <a:r>
              <a:rPr lang="fr-FR" sz="1900" dirty="0">
                <a:latin typeface="consolas" panose="020B0609020204030204" pitchFamily="49" charset="0"/>
                <a:ea typeface="Inter" panose="02000503000000020004" pitchFamily="2" charset="0"/>
              </a:rPr>
              <a:t>        } </a:t>
            </a:r>
            <a:r>
              <a:rPr lang="fr-FR" sz="19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catch</a:t>
            </a:r>
            <a:r>
              <a:rPr lang="fr-FR" sz="1900" dirty="0">
                <a:latin typeface="consolas" panose="020B0609020204030204" pitchFamily="49" charset="0"/>
                <a:ea typeface="Inter" panose="02000503000000020004" pitchFamily="2" charset="0"/>
              </a:rPr>
              <a:t> (Exception e) {</a:t>
            </a:r>
          </a:p>
          <a:p>
            <a:r>
              <a:rPr lang="fr-FR" sz="1900" dirty="0">
                <a:latin typeface="consolas" panose="020B0609020204030204" pitchFamily="49" charset="0"/>
                <a:ea typeface="Inter" panose="02000503000000020004" pitchFamily="2" charset="0"/>
              </a:rPr>
              <a:t>            log.error(</a:t>
            </a:r>
            <a:r>
              <a:rPr lang="fr-FR" sz="1900" dirty="0">
                <a:solidFill>
                  <a:srgbClr val="98C37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"Error parsing value {}"</a:t>
            </a:r>
            <a:r>
              <a:rPr lang="fr-FR" sz="1900" dirty="0">
                <a:latin typeface="consolas" panose="020B0609020204030204" pitchFamily="49" charset="0"/>
                <a:ea typeface="Inter" panose="02000503000000020004" pitchFamily="2" charset="0"/>
              </a:rPr>
              <a:t>, value, e);</a:t>
            </a:r>
          </a:p>
          <a:p>
            <a:r>
              <a:rPr lang="fr-FR" sz="1900" dirty="0">
                <a:latin typeface="consolas" panose="020B0609020204030204" pitchFamily="49" charset="0"/>
                <a:ea typeface="Inter" panose="02000503000000020004" pitchFamily="2" charset="0"/>
              </a:rPr>
              <a:t>            </a:t>
            </a:r>
            <a:r>
              <a:rPr lang="fr-FR" sz="19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return null</a:t>
            </a:r>
            <a:r>
              <a:rPr lang="fr-FR" sz="1900" dirty="0">
                <a:latin typeface="consolas" panose="020B0609020204030204" pitchFamily="49" charset="0"/>
                <a:ea typeface="Inter" panose="02000503000000020004" pitchFamily="2" charset="0"/>
              </a:rPr>
              <a:t>;</a:t>
            </a:r>
          </a:p>
          <a:p>
            <a:r>
              <a:rPr lang="fr-FR" sz="1900" dirty="0">
                <a:latin typeface="consolas" panose="020B0609020204030204" pitchFamily="49" charset="0"/>
                <a:ea typeface="Inter" panose="02000503000000020004" pitchFamily="2" charset="0"/>
              </a:rPr>
              <a:t>        }</a:t>
            </a:r>
          </a:p>
          <a:p>
            <a:r>
              <a:rPr lang="fr-FR" sz="1900" dirty="0">
                <a:latin typeface="consolas" panose="020B0609020204030204" pitchFamily="49" charset="0"/>
                <a:ea typeface="Inter" panose="02000503000000020004" pitchFamily="2" charset="0"/>
              </a:rPr>
              <a:t>    })</a:t>
            </a:r>
          </a:p>
          <a:p>
            <a:r>
              <a:rPr lang="fr-FR" sz="1900" dirty="0">
                <a:latin typeface="consolas" panose="020B0609020204030204" pitchFamily="49" charset="0"/>
                <a:ea typeface="Inter" panose="02000503000000020004" pitchFamily="2" charset="0"/>
              </a:rPr>
              <a:t>    .filter((key, value) -&gt; {</a:t>
            </a:r>
          </a:p>
          <a:p>
            <a:r>
              <a:rPr lang="fr-FR" sz="1900" dirty="0">
                <a:latin typeface="consolas" panose="020B0609020204030204" pitchFamily="49" charset="0"/>
                <a:ea typeface="Inter" panose="02000503000000020004" pitchFamily="2" charset="0"/>
              </a:rPr>
              <a:t>        </a:t>
            </a:r>
            <a:r>
              <a:rPr lang="fr-FR" sz="19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try</a:t>
            </a:r>
            <a:r>
              <a:rPr lang="fr-FR" sz="1900" dirty="0">
                <a:latin typeface="consolas" panose="020B0609020204030204" pitchFamily="49" charset="0"/>
                <a:ea typeface="Inter" panose="02000503000000020004" pitchFamily="2" charset="0"/>
              </a:rPr>
              <a:t> {</a:t>
            </a:r>
          </a:p>
          <a:p>
            <a:r>
              <a:rPr lang="fr-FR" sz="1900" dirty="0">
                <a:latin typeface="consolas" panose="020B0609020204030204" pitchFamily="49" charset="0"/>
                <a:ea typeface="Inter" panose="02000503000000020004" pitchFamily="2" charset="0"/>
              </a:rPr>
              <a:t>            </a:t>
            </a:r>
            <a:r>
              <a:rPr lang="fr-FR" sz="19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return</a:t>
            </a:r>
            <a:r>
              <a:rPr lang="fr-FR" sz="1900" dirty="0">
                <a:latin typeface="consolas" panose="020B0609020204030204" pitchFamily="49" charset="0"/>
                <a:ea typeface="Inter" panose="02000503000000020004" pitchFamily="2" charset="0"/>
              </a:rPr>
              <a:t> value.getNumberOfTires() &gt;= </a:t>
            </a:r>
            <a:r>
              <a:rPr lang="fr-FR" sz="19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10</a:t>
            </a:r>
            <a:r>
              <a:rPr lang="fr-FR" sz="1900" dirty="0">
                <a:latin typeface="consolas" panose="020B0609020204030204" pitchFamily="49" charset="0"/>
                <a:ea typeface="Inter" panose="02000503000000020004" pitchFamily="2" charset="0"/>
              </a:rPr>
              <a:t>;</a:t>
            </a:r>
          </a:p>
          <a:p>
            <a:r>
              <a:rPr lang="fr-FR" sz="1900" dirty="0">
                <a:latin typeface="consolas" panose="020B0609020204030204" pitchFamily="49" charset="0"/>
                <a:ea typeface="Inter" panose="02000503000000020004" pitchFamily="2" charset="0"/>
              </a:rPr>
              <a:t>        } </a:t>
            </a:r>
            <a:r>
              <a:rPr lang="fr-FR" sz="19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catch</a:t>
            </a:r>
            <a:r>
              <a:rPr lang="fr-FR" sz="1900" dirty="0">
                <a:latin typeface="consolas" panose="020B0609020204030204" pitchFamily="49" charset="0"/>
                <a:ea typeface="Inter" panose="02000503000000020004" pitchFamily="2" charset="0"/>
              </a:rPr>
              <a:t> (Exception e) {</a:t>
            </a:r>
          </a:p>
          <a:p>
            <a:r>
              <a:rPr lang="fr-FR" sz="1900" dirty="0">
                <a:latin typeface="consolas" panose="020B0609020204030204" pitchFamily="49" charset="0"/>
                <a:ea typeface="Inter" panose="02000503000000020004" pitchFamily="2" charset="0"/>
              </a:rPr>
              <a:t>            log.error(</a:t>
            </a:r>
            <a:r>
              <a:rPr lang="fr-FR" sz="1900" dirty="0">
                <a:solidFill>
                  <a:srgbClr val="98C37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"Error filtering value {}"</a:t>
            </a:r>
            <a:r>
              <a:rPr lang="fr-FR" sz="1900" dirty="0">
                <a:latin typeface="consolas" panose="020B0609020204030204" pitchFamily="49" charset="0"/>
                <a:ea typeface="Inter" panose="02000503000000020004" pitchFamily="2" charset="0"/>
              </a:rPr>
              <a:t>, value, e);</a:t>
            </a:r>
          </a:p>
          <a:p>
            <a:r>
              <a:rPr lang="fr-FR" sz="1900" dirty="0">
                <a:latin typeface="consolas" panose="020B0609020204030204" pitchFamily="49" charset="0"/>
                <a:ea typeface="Inter" panose="02000503000000020004" pitchFamily="2" charset="0"/>
              </a:rPr>
              <a:t>            </a:t>
            </a:r>
            <a:r>
              <a:rPr lang="fr-FR" sz="19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return false</a:t>
            </a:r>
            <a:r>
              <a:rPr lang="fr-FR" sz="1900" dirty="0">
                <a:latin typeface="consolas" panose="020B0609020204030204" pitchFamily="49" charset="0"/>
                <a:ea typeface="Inter" panose="02000503000000020004" pitchFamily="2" charset="0"/>
              </a:rPr>
              <a:t>;</a:t>
            </a:r>
          </a:p>
          <a:p>
            <a:r>
              <a:rPr lang="fr-FR" sz="1900" dirty="0">
                <a:latin typeface="consolas" panose="020B0609020204030204" pitchFamily="49" charset="0"/>
                <a:ea typeface="Inter" panose="02000503000000020004" pitchFamily="2" charset="0"/>
              </a:rPr>
              <a:t>        }</a:t>
            </a:r>
          </a:p>
          <a:p>
            <a:r>
              <a:rPr lang="fr-FR" sz="1900" dirty="0">
                <a:latin typeface="consolas" panose="020B0609020204030204" pitchFamily="49" charset="0"/>
                <a:ea typeface="Inter" panose="02000503000000020004" pitchFamily="2" charset="0"/>
              </a:rPr>
              <a:t>    })</a:t>
            </a:r>
          </a:p>
          <a:p>
            <a:r>
              <a:rPr lang="fr-FR" sz="1900" dirty="0">
                <a:latin typeface="consolas" panose="020B0609020204030204" pitchFamily="49" charset="0"/>
                <a:ea typeface="Inter" panose="02000503000000020004" pitchFamily="2" charset="0"/>
              </a:rPr>
              <a:t>    .to(</a:t>
            </a:r>
            <a:r>
              <a:rPr lang="fr-FR" sz="1900" dirty="0">
                <a:solidFill>
                  <a:srgbClr val="98C37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"output_topic"</a:t>
            </a:r>
            <a:r>
              <a:rPr lang="fr-FR" sz="1900" dirty="0">
                <a:latin typeface="consolas" panose="020B0609020204030204" pitchFamily="49" charset="0"/>
                <a:ea typeface="Inter" panose="02000503000000020004" pitchFamily="2" charset="0"/>
              </a:rPr>
              <a:t>);</a:t>
            </a:r>
          </a:p>
        </p:txBody>
      </p:sp>
      <p:pic>
        <p:nvPicPr>
          <p:cNvPr id="3" name="Image 2" descr="Une image contenant Graphique, dessin humoristique, graphisme, conception&#10;&#10;Le contenu généré par l’IA peut être incorrect.">
            <a:extLst>
              <a:ext uri="{FF2B5EF4-FFF2-40B4-BE49-F238E27FC236}">
                <a16:creationId xmlns:a16="http://schemas.microsoft.com/office/drawing/2014/main" id="{B7319E85-A564-40C6-D7C2-C6FA340C01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64" t="16763" r="3687" b="17142"/>
          <a:stretch/>
        </p:blipFill>
        <p:spPr>
          <a:xfrm>
            <a:off x="9892030" y="6341107"/>
            <a:ext cx="2174182" cy="4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725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D1D3D-D271-D657-CFE9-A54EAB4E2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94B95B-ABB4-C375-5D72-75CA1F22C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784" y="518400"/>
            <a:ext cx="10515600" cy="424732"/>
          </a:xfrm>
        </p:spPr>
        <p:txBody>
          <a:bodyPr/>
          <a:lstStyle/>
          <a:p>
            <a:r>
              <a:rPr lang="fr-FR" sz="2400" dirty="0">
                <a:solidFill>
                  <a:schemeClr val="accent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Handling Processing Errors</a:t>
            </a:r>
            <a:endParaRPr lang="fr-FR" dirty="0">
              <a:solidFill>
                <a:schemeClr val="accent1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0CA68F4-CEE7-8EED-A341-C118D4854E4E}"/>
              </a:ext>
            </a:extLst>
          </p:cNvPr>
          <p:cNvSpPr txBox="1"/>
          <p:nvPr/>
        </p:nvSpPr>
        <p:spPr>
          <a:xfrm>
            <a:off x="935831" y="1486378"/>
            <a:ext cx="1032033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public class </a:t>
            </a:r>
            <a:r>
              <a:rPr lang="fr-FR" sz="2000" dirty="0">
                <a:solidFill>
                  <a:srgbClr val="E6C072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CustomProcessor</a:t>
            </a:r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</a:t>
            </a:r>
            <a:r>
              <a:rPr lang="fr-FR" sz="20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extends</a:t>
            </a:r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</a:t>
            </a:r>
            <a:r>
              <a:rPr lang="fr-FR" sz="2000" dirty="0">
                <a:solidFill>
                  <a:srgbClr val="E6C072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ContextualProcessor</a:t>
            </a:r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&lt;&gt; {</a:t>
            </a:r>
          </a:p>
          <a:p>
            <a:endParaRPr lang="fr-FR" sz="2000" dirty="0">
              <a:latin typeface="consolas" panose="020B0609020204030204" pitchFamily="49" charset="0"/>
              <a:ea typeface="Inter" panose="02000503000000020004" pitchFamily="2" charset="0"/>
            </a:endParaRPr>
          </a:p>
          <a:p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   </a:t>
            </a:r>
            <a:r>
              <a:rPr lang="fr-FR" sz="2000" dirty="0">
                <a:solidFill>
                  <a:srgbClr val="59AEEE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@Override</a:t>
            </a:r>
          </a:p>
          <a:p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   </a:t>
            </a:r>
            <a:r>
              <a:rPr lang="fr-FR" sz="20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public void </a:t>
            </a:r>
            <a:r>
              <a:rPr lang="fr-FR" sz="2000" dirty="0">
                <a:solidFill>
                  <a:srgbClr val="59AEEE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process</a:t>
            </a:r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(</a:t>
            </a:r>
            <a:r>
              <a:rPr lang="fr-FR" sz="2000" dirty="0">
                <a:solidFill>
                  <a:srgbClr val="A6E22E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Record&lt;String, String&gt; record</a:t>
            </a:r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)</a:t>
            </a:r>
            <a:r>
              <a:rPr lang="fr-FR" sz="2000" dirty="0">
                <a:solidFill>
                  <a:srgbClr val="A6E22E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 </a:t>
            </a:r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{</a:t>
            </a:r>
          </a:p>
          <a:p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       </a:t>
            </a:r>
            <a:r>
              <a:rPr lang="fr-FR" sz="20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try</a:t>
            </a:r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{</a:t>
            </a:r>
          </a:p>
          <a:p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           DeliveryBooked value = parseFromJson(record.value());</a:t>
            </a:r>
          </a:p>
          <a:p>
            <a:endParaRPr lang="fr-FR" sz="2000" dirty="0">
              <a:latin typeface="consolas" panose="020B0609020204030204" pitchFamily="49" charset="0"/>
              <a:ea typeface="Inter" panose="02000503000000020004" pitchFamily="2" charset="0"/>
            </a:endParaRPr>
          </a:p>
          <a:p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           </a:t>
            </a:r>
            <a:r>
              <a:rPr lang="fr-FR" sz="20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if</a:t>
            </a:r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(value.getNumberOfTires() &gt;= </a:t>
            </a:r>
            <a:r>
              <a:rPr lang="fr-FR" sz="20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10</a:t>
            </a:r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) {</a:t>
            </a:r>
          </a:p>
          <a:p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             context().forward(record.withValue(parseToJson(value)));</a:t>
            </a:r>
          </a:p>
          <a:p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           }</a:t>
            </a:r>
          </a:p>
          <a:p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       } </a:t>
            </a:r>
            <a:r>
              <a:rPr lang="fr-FR" sz="20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catch</a:t>
            </a:r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(Exception e) {</a:t>
            </a:r>
          </a:p>
          <a:p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           log.error(</a:t>
            </a:r>
            <a:r>
              <a:rPr lang="fr-FR" sz="2000" dirty="0">
                <a:solidFill>
                  <a:srgbClr val="98C37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"Error processing record: {}"</a:t>
            </a:r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, record, e);</a:t>
            </a:r>
          </a:p>
          <a:p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       }</a:t>
            </a:r>
          </a:p>
          <a:p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   }</a:t>
            </a:r>
          </a:p>
          <a:p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}</a:t>
            </a:r>
          </a:p>
        </p:txBody>
      </p:sp>
      <p:pic>
        <p:nvPicPr>
          <p:cNvPr id="8" name="Image 7" descr="Une image contenant Graphique, dessin humoristique, graphisme, conception&#10;&#10;Le contenu généré par l’IA peut être incorrect.">
            <a:extLst>
              <a:ext uri="{FF2B5EF4-FFF2-40B4-BE49-F238E27FC236}">
                <a16:creationId xmlns:a16="http://schemas.microsoft.com/office/drawing/2014/main" id="{4A2988F8-0912-7DE3-E883-A619AEEF73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64" t="16763" r="3687" b="17142"/>
          <a:stretch/>
        </p:blipFill>
        <p:spPr>
          <a:xfrm>
            <a:off x="9892030" y="6341107"/>
            <a:ext cx="2174182" cy="4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37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A81EC-C6C2-76B4-3E63-3BC59DB0C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CB749B-6468-EA9B-A7DE-BF9ACAA56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784" y="518400"/>
            <a:ext cx="10515600" cy="424732"/>
          </a:xfrm>
        </p:spPr>
        <p:txBody>
          <a:bodyPr/>
          <a:lstStyle/>
          <a:p>
            <a:r>
              <a:rPr lang="fr-FR" sz="2400" dirty="0">
                <a:solidFill>
                  <a:schemeClr val="accent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Handling Processing Errors</a:t>
            </a:r>
            <a:endParaRPr lang="fr-FR" dirty="0">
              <a:solidFill>
                <a:schemeClr val="accent1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pic>
        <p:nvPicPr>
          <p:cNvPr id="8" name="Image 7" descr="Une image contenant Graphique, dessin humoristique, graphisme, conception&#10;&#10;Le contenu généré par l’IA peut être incorrect.">
            <a:extLst>
              <a:ext uri="{FF2B5EF4-FFF2-40B4-BE49-F238E27FC236}">
                <a16:creationId xmlns:a16="http://schemas.microsoft.com/office/drawing/2014/main" id="{4F36ED87-3325-934E-4F87-FF7F6A3DD2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64" t="16763" r="3687" b="17142"/>
          <a:stretch/>
        </p:blipFill>
        <p:spPr>
          <a:xfrm>
            <a:off x="9892030" y="6341107"/>
            <a:ext cx="2174182" cy="417600"/>
          </a:xfrm>
          <a:prstGeom prst="rect">
            <a:avLst/>
          </a:prstGeom>
        </p:spPr>
      </p:pic>
      <p:pic>
        <p:nvPicPr>
          <p:cNvPr id="5" name="Image 4" descr="Une image contenant capture d’écran, Bleu Majorelle, clavier, intérieur&#10;&#10;Le contenu généré par l’IA peut être incorrect.">
            <a:extLst>
              <a:ext uri="{FF2B5EF4-FFF2-40B4-BE49-F238E27FC236}">
                <a16:creationId xmlns:a16="http://schemas.microsoft.com/office/drawing/2014/main" id="{E2C1C4A8-0C2E-96A4-48F8-0472B10B3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3949" y="993204"/>
            <a:ext cx="4073237" cy="4871592"/>
          </a:xfrm>
          <a:prstGeom prst="rect">
            <a:avLst/>
          </a:prstGeom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E747C562-13DE-F0DA-0B5B-552640857DF7}"/>
              </a:ext>
            </a:extLst>
          </p:cNvPr>
          <p:cNvGrpSpPr/>
          <p:nvPr/>
        </p:nvGrpSpPr>
        <p:grpSpPr>
          <a:xfrm>
            <a:off x="649183" y="1659285"/>
            <a:ext cx="5515439" cy="3539430"/>
            <a:chOff x="612230" y="1659285"/>
            <a:chExt cx="5515439" cy="3539430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55DFA885-311A-465C-EEA9-12F7B7B7BD85}"/>
                </a:ext>
              </a:extLst>
            </p:cNvPr>
            <p:cNvSpPr txBox="1"/>
            <p:nvPr/>
          </p:nvSpPr>
          <p:spPr>
            <a:xfrm>
              <a:off x="1406888" y="1659285"/>
              <a:ext cx="4720781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>
                  <a:latin typeface="Consolas" panose="020B0609020204030204" pitchFamily="49" charset="0"/>
                  <a:ea typeface="Inter" panose="02000503000000020004" pitchFamily="2" charset="0"/>
                </a:rPr>
                <a:t>Try-catch</a:t>
              </a:r>
              <a:r>
                <a:rPr lang="fr-FR" sz="3200" dirty="0">
                  <a:latin typeface="Inter" panose="02000503000000020004" pitchFamily="2" charset="0"/>
                  <a:ea typeface="Inter" panose="02000503000000020004" pitchFamily="2" charset="0"/>
                </a:rPr>
                <a:t> everywhere</a:t>
              </a:r>
              <a:endParaRPr lang="fr-FR" sz="3200" dirty="0">
                <a:latin typeface="Consolas" panose="020B0609020204030204" pitchFamily="49" charset="0"/>
                <a:ea typeface="Inter" panose="02000503000000020004" pitchFamily="2" charset="0"/>
              </a:endParaRPr>
            </a:p>
            <a:p>
              <a:endParaRPr lang="fr-FR" sz="3200" dirty="0">
                <a:latin typeface="Inter" panose="02000503000000020004" pitchFamily="2" charset="0"/>
                <a:ea typeface="Inter" panose="02000503000000020004" pitchFamily="2" charset="0"/>
              </a:endParaRPr>
            </a:p>
            <a:p>
              <a:r>
                <a:rPr lang="fr-FR" sz="3200" dirty="0">
                  <a:latin typeface="Inter" panose="02000503000000020004" pitchFamily="2" charset="0"/>
                  <a:ea typeface="Inter" panose="02000503000000020004" pitchFamily="2" charset="0"/>
                </a:rPr>
                <a:t>Hard to: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3200" dirty="0">
                  <a:latin typeface="Inter" panose="02000503000000020004" pitchFamily="2" charset="0"/>
                  <a:ea typeface="Inter" panose="02000503000000020004" pitchFamily="2" charset="0"/>
                </a:rPr>
                <a:t>Read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3200" dirty="0">
                  <a:latin typeface="Inter" panose="02000503000000020004" pitchFamily="2" charset="0"/>
                  <a:ea typeface="Inter" panose="02000503000000020004" pitchFamily="2" charset="0"/>
                </a:rPr>
                <a:t>Maintain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3200" dirty="0">
                  <a:latin typeface="Inter" panose="02000503000000020004" pitchFamily="2" charset="0"/>
                  <a:ea typeface="Inter" panose="02000503000000020004" pitchFamily="2" charset="0"/>
                </a:rPr>
                <a:t>Evolve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3200" dirty="0">
                  <a:latin typeface="Inter" panose="02000503000000020004" pitchFamily="2" charset="0"/>
                  <a:ea typeface="Inter" panose="02000503000000020004" pitchFamily="2" charset="0"/>
                </a:rPr>
                <a:t>Monitor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C423B6B3-8538-792E-8074-F33C82C5ADAD}"/>
                </a:ext>
              </a:extLst>
            </p:cNvPr>
            <p:cNvSpPr txBox="1"/>
            <p:nvPr/>
          </p:nvSpPr>
          <p:spPr>
            <a:xfrm>
              <a:off x="623591" y="2650568"/>
              <a:ext cx="75162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3200" dirty="0">
                  <a:latin typeface="Inter" panose="02000503000000020004" pitchFamily="2" charset="0"/>
                  <a:ea typeface="Inter" panose="02000503000000020004" pitchFamily="2" charset="0"/>
                </a:rPr>
                <a:t>🧱</a:t>
              </a:r>
              <a:endParaRPr lang="fr-FR" dirty="0"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C3532E5A-15C1-C239-4018-84DAC1494BAC}"/>
                </a:ext>
              </a:extLst>
            </p:cNvPr>
            <p:cNvSpPr txBox="1"/>
            <p:nvPr/>
          </p:nvSpPr>
          <p:spPr>
            <a:xfrm>
              <a:off x="612230" y="1664540"/>
              <a:ext cx="76298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3200" dirty="0">
                  <a:latin typeface="Inter" panose="02000503000000020004" pitchFamily="2" charset="0"/>
                  <a:ea typeface="Inter" panose="02000503000000020004" pitchFamily="2" charset="0"/>
                </a:rPr>
                <a:t>🤹‍♂️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4349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978EE-D64E-E4E2-6FD4-CED29F8CC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F9D49E08-72F6-A33C-7504-81681A0E445E}"/>
              </a:ext>
            </a:extLst>
          </p:cNvPr>
          <p:cNvSpPr txBox="1"/>
          <p:nvPr/>
        </p:nvSpPr>
        <p:spPr>
          <a:xfrm>
            <a:off x="495300" y="2551837"/>
            <a:ext cx="1120139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5400" dirty="0">
                <a:solidFill>
                  <a:schemeClr val="accent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Processing Exception Handler </a:t>
            </a:r>
          </a:p>
          <a:p>
            <a:pPr algn="ctr"/>
            <a:r>
              <a:rPr lang="fr-FR" sz="5400" dirty="0">
                <a:solidFill>
                  <a:schemeClr val="accent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(KIP-1033)</a:t>
            </a:r>
            <a:endParaRPr lang="fr-FR" sz="5400" b="1" dirty="0">
              <a:solidFill>
                <a:srgbClr val="002060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pic>
        <p:nvPicPr>
          <p:cNvPr id="2" name="Image 1" descr="Une image contenant Graphique, dessin humoristique, graphisme, conception&#10;&#10;Le contenu généré par l’IA peut être incorrect.">
            <a:extLst>
              <a:ext uri="{FF2B5EF4-FFF2-40B4-BE49-F238E27FC236}">
                <a16:creationId xmlns:a16="http://schemas.microsoft.com/office/drawing/2014/main" id="{8AAC8567-2ABF-6F43-C996-D1D3577C71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64" t="16763" r="3687" b="17142"/>
          <a:stretch/>
        </p:blipFill>
        <p:spPr>
          <a:xfrm>
            <a:off x="9892030" y="6341107"/>
            <a:ext cx="2174182" cy="4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491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D56BA3-561E-E46B-D57F-47EFEC46A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5311EA-C675-19B1-D45D-1179FDC11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784" y="518400"/>
            <a:ext cx="10515600" cy="424732"/>
          </a:xfrm>
        </p:spPr>
        <p:txBody>
          <a:bodyPr/>
          <a:lstStyle/>
          <a:p>
            <a:r>
              <a:rPr lang="fr-FR" sz="2400" dirty="0">
                <a:solidFill>
                  <a:schemeClr val="accent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Processing Exception Handler (KIP-1033)</a:t>
            </a:r>
          </a:p>
        </p:txBody>
      </p:sp>
      <p:pic>
        <p:nvPicPr>
          <p:cNvPr id="5" name="Image 4" descr="Une image contenant Graphique, dessin humoristique, graphisme, conception&#10;&#10;Le contenu généré par l’IA peut être incorrect.">
            <a:extLst>
              <a:ext uri="{FF2B5EF4-FFF2-40B4-BE49-F238E27FC236}">
                <a16:creationId xmlns:a16="http://schemas.microsoft.com/office/drawing/2014/main" id="{13A81C43-2B3F-DF6D-9061-7B4021CEEE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64" t="16763" r="3687" b="17142"/>
          <a:stretch/>
        </p:blipFill>
        <p:spPr>
          <a:xfrm>
            <a:off x="9892030" y="6341107"/>
            <a:ext cx="2174182" cy="417600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E9BDAB46-3FDE-A340-C0F6-A0B639A27586}"/>
              </a:ext>
            </a:extLst>
          </p:cNvPr>
          <p:cNvGrpSpPr/>
          <p:nvPr/>
        </p:nvGrpSpPr>
        <p:grpSpPr>
          <a:xfrm>
            <a:off x="1629649" y="1521864"/>
            <a:ext cx="9176896" cy="584775"/>
            <a:chOff x="1727623" y="1521864"/>
            <a:chExt cx="9176896" cy="584775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4234D5A8-D4F8-996C-0FBC-A18467004B57}"/>
                </a:ext>
              </a:extLst>
            </p:cNvPr>
            <p:cNvSpPr txBox="1"/>
            <p:nvPr/>
          </p:nvSpPr>
          <p:spPr>
            <a:xfrm>
              <a:off x="2459147" y="1553962"/>
              <a:ext cx="84453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>
                  <a:latin typeface="Inter" panose="02000503000000020004" pitchFamily="2" charset="0"/>
                  <a:ea typeface="Inter" panose="02000503000000020004" pitchFamily="2" charset="0"/>
                </a:rPr>
                <a:t>Enhances processing error-handling mechanism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1334077F-4451-26FF-C215-3D01488659EA}"/>
                </a:ext>
              </a:extLst>
            </p:cNvPr>
            <p:cNvSpPr txBox="1"/>
            <p:nvPr/>
          </p:nvSpPr>
          <p:spPr>
            <a:xfrm>
              <a:off x="1727623" y="1521864"/>
              <a:ext cx="7315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🚀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B67AE2DB-97FE-69F7-FBAD-7FE73F395D2E}"/>
              </a:ext>
            </a:extLst>
          </p:cNvPr>
          <p:cNvGrpSpPr/>
          <p:nvPr/>
        </p:nvGrpSpPr>
        <p:grpSpPr>
          <a:xfrm>
            <a:off x="1629650" y="2688012"/>
            <a:ext cx="8940376" cy="954107"/>
            <a:chOff x="1727623" y="2688012"/>
            <a:chExt cx="8940376" cy="954107"/>
          </a:xfrm>
        </p:grpSpPr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6F8E9A77-7473-977F-CBAC-D6559688950D}"/>
                </a:ext>
              </a:extLst>
            </p:cNvPr>
            <p:cNvSpPr txBox="1"/>
            <p:nvPr/>
          </p:nvSpPr>
          <p:spPr>
            <a:xfrm>
              <a:off x="2459146" y="2688012"/>
              <a:ext cx="820885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>
                  <a:latin typeface="Inter" panose="02000503000000020004" pitchFamily="2" charset="0"/>
                  <a:ea typeface="Inter" panose="02000503000000020004" pitchFamily="2" charset="0"/>
                </a:rPr>
                <a:t>Inspired by Deserialization and Production error handling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402BB0A8-6AF4-FA97-348A-CB84956970D5}"/>
                </a:ext>
              </a:extLst>
            </p:cNvPr>
            <p:cNvSpPr txBox="1"/>
            <p:nvPr/>
          </p:nvSpPr>
          <p:spPr>
            <a:xfrm>
              <a:off x="1727623" y="2865098"/>
              <a:ext cx="7315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/>
                <a:t>💡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31C734D8-DE3E-8611-F88C-7671F720AD4F}"/>
              </a:ext>
            </a:extLst>
          </p:cNvPr>
          <p:cNvGrpSpPr/>
          <p:nvPr/>
        </p:nvGrpSpPr>
        <p:grpSpPr>
          <a:xfrm>
            <a:off x="1674798" y="4173319"/>
            <a:ext cx="8842403" cy="552677"/>
            <a:chOff x="1727623" y="4223492"/>
            <a:chExt cx="8842403" cy="552677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312745C0-89ED-ED8D-9554-4F148BBB84A9}"/>
                </a:ext>
              </a:extLst>
            </p:cNvPr>
            <p:cNvSpPr txBox="1"/>
            <p:nvPr/>
          </p:nvSpPr>
          <p:spPr>
            <a:xfrm>
              <a:off x="2459143" y="4252949"/>
              <a:ext cx="81108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>
                  <a:latin typeface="Inter" panose="02000503000000020004" pitchFamily="2" charset="0"/>
                  <a:ea typeface="Inter" panose="02000503000000020004" pitchFamily="2" charset="0"/>
                </a:rPr>
                <a:t>New handler </a:t>
              </a:r>
              <a:r>
                <a:rPr lang="fr-FR" sz="2800" b="1" dirty="0">
                  <a:latin typeface="Inter" panose="02000503000000020004" pitchFamily="2" charset="0"/>
                  <a:ea typeface="Inter" panose="02000503000000020004" pitchFamily="2" charset="0"/>
                </a:rPr>
                <a:t>ProcessingExceptionHandler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711DE6F8-A81D-C6D7-0608-8EC6140CA635}"/>
                </a:ext>
              </a:extLst>
            </p:cNvPr>
            <p:cNvSpPr txBox="1"/>
            <p:nvPr/>
          </p:nvSpPr>
          <p:spPr>
            <a:xfrm>
              <a:off x="1727623" y="4223492"/>
              <a:ext cx="7315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/>
                <a:t>🧰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0AAEB83A-595F-62F2-18F0-E1A49349EC83}"/>
              </a:ext>
            </a:extLst>
          </p:cNvPr>
          <p:cNvGrpSpPr/>
          <p:nvPr/>
        </p:nvGrpSpPr>
        <p:grpSpPr>
          <a:xfrm>
            <a:off x="1727622" y="5336136"/>
            <a:ext cx="8842404" cy="525861"/>
            <a:chOff x="1727623" y="5386999"/>
            <a:chExt cx="8842404" cy="525861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338ED5B7-545A-F3DB-467D-09BEED3E88E3}"/>
                </a:ext>
              </a:extLst>
            </p:cNvPr>
            <p:cNvSpPr txBox="1"/>
            <p:nvPr/>
          </p:nvSpPr>
          <p:spPr>
            <a:xfrm>
              <a:off x="2459144" y="5389640"/>
              <a:ext cx="81108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>
                  <a:latin typeface="Inter" panose="02000503000000020004" pitchFamily="2" charset="0"/>
                  <a:ea typeface="Inter" panose="02000503000000020004" pitchFamily="2" charset="0"/>
                </a:rPr>
                <a:t>Available since </a:t>
              </a:r>
              <a:r>
                <a:rPr lang="fr-FR" sz="2800" b="1" dirty="0">
                  <a:latin typeface="Inter" panose="02000503000000020004" pitchFamily="2" charset="0"/>
                  <a:ea typeface="Inter" panose="02000503000000020004" pitchFamily="2" charset="0"/>
                </a:rPr>
                <a:t>Apache Kafka 3.9.0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701BFFC0-A011-DF42-274B-B15BF2839B7F}"/>
                </a:ext>
              </a:extLst>
            </p:cNvPr>
            <p:cNvSpPr txBox="1"/>
            <p:nvPr/>
          </p:nvSpPr>
          <p:spPr>
            <a:xfrm>
              <a:off x="1727623" y="5386999"/>
              <a:ext cx="7315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/>
                <a:t>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7996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5968ED-850B-5EC1-03C5-D91C42AFC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2F7E8935-C8FA-CA38-B837-85E4629504BE}"/>
              </a:ext>
            </a:extLst>
          </p:cNvPr>
          <p:cNvSpPr txBox="1"/>
          <p:nvPr/>
        </p:nvSpPr>
        <p:spPr>
          <a:xfrm>
            <a:off x="432000" y="2145600"/>
            <a:ext cx="11328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public interface </a:t>
            </a:r>
            <a:r>
              <a:rPr lang="en-US" sz="2400" dirty="0">
                <a:solidFill>
                  <a:srgbClr val="E6C072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ProcessingExceptionHandler</a:t>
            </a:r>
            <a:r>
              <a:rPr lang="en-US" sz="2400" dirty="0">
                <a:latin typeface="Consolas" panose="020B0609020204030204" pitchFamily="49" charset="0"/>
                <a:ea typeface="Inter" panose="02000503000000020004" pitchFamily="2" charset="0"/>
              </a:rPr>
              <a:t> </a:t>
            </a:r>
            <a:r>
              <a:rPr lang="en-US" sz="24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extends</a:t>
            </a:r>
            <a:r>
              <a:rPr lang="en-US" sz="2400" dirty="0">
                <a:latin typeface="Consolas" panose="020B0609020204030204" pitchFamily="49" charset="0"/>
                <a:ea typeface="Inter" panose="02000503000000020004" pitchFamily="2" charset="0"/>
              </a:rPr>
              <a:t> </a:t>
            </a:r>
            <a:r>
              <a:rPr lang="en-US" sz="2400" dirty="0">
                <a:solidFill>
                  <a:srgbClr val="E6C072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Configurable</a:t>
            </a:r>
            <a:r>
              <a:rPr lang="en-US" sz="2400" dirty="0">
                <a:latin typeface="Consolas" panose="020B0609020204030204" pitchFamily="49" charset="0"/>
                <a:ea typeface="Inter" panose="02000503000000020004" pitchFamily="2" charset="0"/>
              </a:rPr>
              <a:t> {    	</a:t>
            </a:r>
            <a:r>
              <a:rPr lang="en-US" sz="2400" dirty="0">
                <a:solidFill>
                  <a:srgbClr val="59AEEE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ProcessingHandlerResponse handle</a:t>
            </a:r>
            <a:r>
              <a:rPr lang="en-US" sz="2400" dirty="0">
                <a:latin typeface="Consolas" panose="020B0609020204030204" pitchFamily="49" charset="0"/>
                <a:ea typeface="Inter" panose="02000503000000020004" pitchFamily="2" charset="0"/>
              </a:rPr>
              <a:t>(</a:t>
            </a:r>
          </a:p>
          <a:p>
            <a:r>
              <a:rPr lang="en-US" sz="2400" dirty="0">
                <a:latin typeface="Consolas" panose="020B0609020204030204" pitchFamily="49" charset="0"/>
                <a:ea typeface="Inter" panose="02000503000000020004" pitchFamily="2" charset="0"/>
              </a:rPr>
              <a:t>		</a:t>
            </a:r>
            <a:r>
              <a:rPr lang="en-US" sz="24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final</a:t>
            </a:r>
            <a:r>
              <a:rPr lang="en-US" sz="2400" dirty="0">
                <a:latin typeface="Consolas" panose="020B0609020204030204" pitchFamily="49" charset="0"/>
                <a:ea typeface="Inter" panose="02000503000000020004" pitchFamily="2" charset="0"/>
              </a:rPr>
              <a:t> </a:t>
            </a:r>
            <a:r>
              <a:rPr lang="en-US" sz="2400" dirty="0">
                <a:solidFill>
                  <a:srgbClr val="A6E22E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ErrorHandlerContext context</a:t>
            </a:r>
            <a:r>
              <a:rPr lang="en-US" sz="2400" dirty="0">
                <a:latin typeface="Consolas" panose="020B0609020204030204" pitchFamily="49" charset="0"/>
                <a:ea typeface="Inter" panose="02000503000000020004" pitchFamily="2" charset="0"/>
              </a:rPr>
              <a:t>, </a:t>
            </a:r>
          </a:p>
          <a:p>
            <a:r>
              <a:rPr lang="en-US" sz="2400" dirty="0">
                <a:latin typeface="Consolas" panose="020B0609020204030204" pitchFamily="49" charset="0"/>
                <a:ea typeface="Inter" panose="02000503000000020004" pitchFamily="2" charset="0"/>
              </a:rPr>
              <a:t>		</a:t>
            </a:r>
            <a:r>
              <a:rPr lang="en-US" sz="24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final</a:t>
            </a:r>
            <a:r>
              <a:rPr lang="en-US" sz="2400" dirty="0">
                <a:latin typeface="Consolas" panose="020B0609020204030204" pitchFamily="49" charset="0"/>
                <a:ea typeface="Inter" panose="02000503000000020004" pitchFamily="2" charset="0"/>
              </a:rPr>
              <a:t> </a:t>
            </a:r>
            <a:r>
              <a:rPr lang="en-US" sz="2400" dirty="0">
                <a:solidFill>
                  <a:srgbClr val="A6E22E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Record&lt;?, ?&gt; record</a:t>
            </a:r>
            <a:r>
              <a:rPr lang="en-US" sz="2400" dirty="0">
                <a:latin typeface="Consolas" panose="020B0609020204030204" pitchFamily="49" charset="0"/>
                <a:ea typeface="Inter" panose="02000503000000020004" pitchFamily="2" charset="0"/>
              </a:rPr>
              <a:t>, </a:t>
            </a:r>
          </a:p>
          <a:p>
            <a:r>
              <a:rPr lang="en-US" sz="2400" dirty="0">
                <a:latin typeface="Consolas" panose="020B0609020204030204" pitchFamily="49" charset="0"/>
                <a:ea typeface="Inter" panose="02000503000000020004" pitchFamily="2" charset="0"/>
              </a:rPr>
              <a:t>		</a:t>
            </a:r>
            <a:r>
              <a:rPr lang="en-US" sz="24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final</a:t>
            </a:r>
            <a:r>
              <a:rPr lang="en-US" sz="2400" dirty="0">
                <a:latin typeface="Consolas" panose="020B0609020204030204" pitchFamily="49" charset="0"/>
                <a:ea typeface="Inter" panose="02000503000000020004" pitchFamily="2" charset="0"/>
              </a:rPr>
              <a:t> </a:t>
            </a:r>
            <a:r>
              <a:rPr lang="en-US" sz="2400" dirty="0">
                <a:solidFill>
                  <a:srgbClr val="A6E22E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Exception exception</a:t>
            </a:r>
            <a:r>
              <a:rPr lang="en-US" sz="2400" dirty="0">
                <a:latin typeface="Consolas" panose="020B0609020204030204" pitchFamily="49" charset="0"/>
                <a:ea typeface="Inter" panose="02000503000000020004" pitchFamily="2" charset="0"/>
              </a:rPr>
              <a:t>);    </a:t>
            </a:r>
          </a:p>
          <a:p>
            <a:endParaRPr lang="en-US" sz="2400" dirty="0">
              <a:latin typeface="Consolas" panose="020B0609020204030204" pitchFamily="49" charset="0"/>
              <a:ea typeface="Inter" panose="02000503000000020004" pitchFamily="2" charset="0"/>
            </a:endParaRPr>
          </a:p>
          <a:p>
            <a:r>
              <a:rPr lang="en-US" sz="2400" dirty="0">
                <a:latin typeface="Consolas" panose="020B0609020204030204" pitchFamily="49" charset="0"/>
                <a:ea typeface="Inter" panose="02000503000000020004" pitchFamily="2" charset="0"/>
              </a:rPr>
              <a:t>	</a:t>
            </a:r>
            <a:r>
              <a:rPr lang="en-US" sz="24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public static enum </a:t>
            </a:r>
            <a:r>
              <a:rPr lang="en-US" sz="2400" dirty="0">
                <a:solidFill>
                  <a:srgbClr val="E6C072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ProcessingHandlerResponse</a:t>
            </a:r>
            <a:r>
              <a:rPr lang="en-US" sz="2400" dirty="0">
                <a:latin typeface="Consolas" panose="020B0609020204030204" pitchFamily="49" charset="0"/>
                <a:ea typeface="Inter" panose="02000503000000020004" pitchFamily="2" charset="0"/>
              </a:rPr>
              <a:t> {        				CONTINUE(</a:t>
            </a:r>
            <a:r>
              <a:rPr lang="en-US" sz="24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1</a:t>
            </a:r>
            <a:r>
              <a:rPr lang="en-US" sz="2400" dirty="0">
                <a:latin typeface="Consolas" panose="020B0609020204030204" pitchFamily="49" charset="0"/>
                <a:ea typeface="Inter" panose="02000503000000020004" pitchFamily="2" charset="0"/>
              </a:rPr>
              <a:t>, </a:t>
            </a:r>
            <a:r>
              <a:rPr lang="en-US" sz="2400" dirty="0">
                <a:solidFill>
                  <a:srgbClr val="98C37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"CONTINUE"</a:t>
            </a:r>
            <a:r>
              <a:rPr lang="en-US" sz="2400" dirty="0">
                <a:latin typeface="Consolas" panose="020B0609020204030204" pitchFamily="49" charset="0"/>
                <a:ea typeface="Inter" panose="02000503000000020004" pitchFamily="2" charset="0"/>
              </a:rPr>
              <a:t>), </a:t>
            </a:r>
          </a:p>
          <a:p>
            <a:r>
              <a:rPr lang="en-US" sz="2400" dirty="0">
                <a:latin typeface="Consolas" panose="020B0609020204030204" pitchFamily="49" charset="0"/>
                <a:ea typeface="Inter" panose="02000503000000020004" pitchFamily="2" charset="0"/>
              </a:rPr>
              <a:t>		FAIL(</a:t>
            </a:r>
            <a:r>
              <a:rPr lang="en-US" sz="24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2</a:t>
            </a:r>
            <a:r>
              <a:rPr lang="en-US" sz="2400" dirty="0">
                <a:latin typeface="Consolas" panose="020B0609020204030204" pitchFamily="49" charset="0"/>
                <a:ea typeface="Inter" panose="02000503000000020004" pitchFamily="2" charset="0"/>
              </a:rPr>
              <a:t>, </a:t>
            </a:r>
            <a:r>
              <a:rPr lang="en-US" sz="2400" dirty="0">
                <a:solidFill>
                  <a:srgbClr val="98C37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"FAIL"</a:t>
            </a:r>
            <a:r>
              <a:rPr lang="en-US" sz="2400" dirty="0">
                <a:latin typeface="Consolas" panose="020B0609020204030204" pitchFamily="49" charset="0"/>
                <a:ea typeface="Inter" panose="02000503000000020004" pitchFamily="2" charset="0"/>
              </a:rPr>
              <a:t>);    </a:t>
            </a:r>
          </a:p>
          <a:p>
            <a:r>
              <a:rPr lang="en-US" sz="2400" dirty="0">
                <a:latin typeface="Consolas" panose="020B0609020204030204" pitchFamily="49" charset="0"/>
                <a:ea typeface="Inter" panose="02000503000000020004" pitchFamily="2" charset="0"/>
              </a:rPr>
              <a:t>	}</a:t>
            </a:r>
          </a:p>
          <a:p>
            <a:r>
              <a:rPr lang="en-US" sz="2400" dirty="0">
                <a:latin typeface="Consolas" panose="020B0609020204030204" pitchFamily="49" charset="0"/>
                <a:ea typeface="Inter" panose="02000503000000020004" pitchFamily="2" charset="0"/>
              </a:rPr>
              <a:t>}</a:t>
            </a:r>
            <a:endParaRPr lang="fr-FR" sz="2400" dirty="0">
              <a:latin typeface="Consolas" panose="020B0609020204030204" pitchFamily="49" charset="0"/>
              <a:ea typeface="Inter" panose="02000503000000020004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5F85296-8DF9-0B54-E3EA-D48AC7A32398}"/>
              </a:ext>
            </a:extLst>
          </p:cNvPr>
          <p:cNvSpPr txBox="1"/>
          <p:nvPr/>
        </p:nvSpPr>
        <p:spPr>
          <a:xfrm>
            <a:off x="431800" y="1454880"/>
            <a:ext cx="11242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Inter" panose="02000503000000020004" pitchFamily="2" charset="0"/>
                <a:ea typeface="Inter" panose="02000503000000020004" pitchFamily="2" charset="0"/>
              </a:rPr>
              <a:t>New property </a:t>
            </a:r>
            <a:r>
              <a:rPr lang="fr-FR" sz="2400" b="1" dirty="0">
                <a:latin typeface="Consolas" panose="020B0609020204030204" pitchFamily="49" charset="0"/>
              </a:rPr>
              <a:t>processing.exception.handler</a:t>
            </a:r>
            <a:r>
              <a:rPr lang="fr-FR" sz="2400" b="1" dirty="0">
                <a:latin typeface="Inter" panose="02000503000000020004" pitchFamily="2" charset="0"/>
                <a:ea typeface="Inter" panose="02000503000000020004" pitchFamily="2" charset="0"/>
              </a:rPr>
              <a:t> </a:t>
            </a:r>
            <a:r>
              <a:rPr lang="fr-FR" sz="2400" dirty="0">
                <a:latin typeface="Inter" panose="02000503000000020004" pitchFamily="2" charset="0"/>
                <a:ea typeface="Inter" panose="02000503000000020004" pitchFamily="2" charset="0"/>
              </a:rPr>
              <a:t>and interface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D32E10E7-A862-9C7F-2C0D-120ED216530E}"/>
              </a:ext>
            </a:extLst>
          </p:cNvPr>
          <p:cNvSpPr txBox="1">
            <a:spLocks/>
          </p:cNvSpPr>
          <p:nvPr/>
        </p:nvSpPr>
        <p:spPr>
          <a:xfrm>
            <a:off x="637784" y="518400"/>
            <a:ext cx="10515600" cy="4247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>
                <a:solidFill>
                  <a:schemeClr val="tx2"/>
                </a:solidFill>
                <a:latin typeface="Michelin SemiBold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accent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Processing Exception Handler (KIP-1033)</a:t>
            </a:r>
          </a:p>
        </p:txBody>
      </p:sp>
      <p:pic>
        <p:nvPicPr>
          <p:cNvPr id="10" name="Image 9" descr="Une image contenant Graphique, dessin humoristique, graphisme, conception&#10;&#10;Le contenu généré par l’IA peut être incorrect.">
            <a:extLst>
              <a:ext uri="{FF2B5EF4-FFF2-40B4-BE49-F238E27FC236}">
                <a16:creationId xmlns:a16="http://schemas.microsoft.com/office/drawing/2014/main" id="{3D56C02A-D161-AAB7-E2BB-386AB6D6D0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64" t="16763" r="3687" b="17142"/>
          <a:stretch/>
        </p:blipFill>
        <p:spPr>
          <a:xfrm>
            <a:off x="9892030" y="6341107"/>
            <a:ext cx="2174182" cy="4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282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1A3C4-EAA7-7F6B-5AF5-9239FEDAA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74B52837-DBAC-71A9-4E1A-DB874267D16A}"/>
              </a:ext>
            </a:extLst>
          </p:cNvPr>
          <p:cNvSpPr txBox="1"/>
          <p:nvPr/>
        </p:nvSpPr>
        <p:spPr>
          <a:xfrm>
            <a:off x="2944362" y="1783360"/>
            <a:ext cx="6303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rgbClr val="A6E22E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ErrorHandlerContext context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6987CAF3-F0C8-93E5-1170-C60E5A6AE450}"/>
              </a:ext>
            </a:extLst>
          </p:cNvPr>
          <p:cNvSpPr txBox="1">
            <a:spLocks/>
          </p:cNvSpPr>
          <p:nvPr/>
        </p:nvSpPr>
        <p:spPr>
          <a:xfrm>
            <a:off x="637784" y="518400"/>
            <a:ext cx="10515600" cy="4247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>
                <a:solidFill>
                  <a:schemeClr val="tx2"/>
                </a:solidFill>
                <a:latin typeface="Michelin SemiBold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accent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Processing Exception Handler (KIP-1033)</a:t>
            </a:r>
          </a:p>
        </p:txBody>
      </p:sp>
      <p:pic>
        <p:nvPicPr>
          <p:cNvPr id="8" name="Image 7" descr="Une image contenant Graphique, dessin humoristique, graphisme, conception&#10;&#10;Le contenu généré par l’IA peut être incorrect.">
            <a:extLst>
              <a:ext uri="{FF2B5EF4-FFF2-40B4-BE49-F238E27FC236}">
                <a16:creationId xmlns:a16="http://schemas.microsoft.com/office/drawing/2014/main" id="{D7444E04-0DEB-AFC5-AF85-7FB6B747F2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64" t="16763" r="3687" b="17142"/>
          <a:stretch/>
        </p:blipFill>
        <p:spPr>
          <a:xfrm>
            <a:off x="9892030" y="6341107"/>
            <a:ext cx="2174182" cy="417600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F2AA1757-45C8-981C-530D-CFA621DCD45A}"/>
              </a:ext>
            </a:extLst>
          </p:cNvPr>
          <p:cNvGrpSpPr/>
          <p:nvPr/>
        </p:nvGrpSpPr>
        <p:grpSpPr>
          <a:xfrm>
            <a:off x="2153818" y="2860642"/>
            <a:ext cx="7884362" cy="1384995"/>
            <a:chOff x="2403119" y="2968663"/>
            <a:chExt cx="7884362" cy="1384995"/>
          </a:xfrm>
        </p:grpSpPr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CC37CF48-4FE2-AB96-7F75-82C30E76FA54}"/>
                </a:ext>
              </a:extLst>
            </p:cNvPr>
            <p:cNvSpPr txBox="1"/>
            <p:nvPr/>
          </p:nvSpPr>
          <p:spPr>
            <a:xfrm>
              <a:off x="3134639" y="2968663"/>
              <a:ext cx="715284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>
                  <a:latin typeface="Inter" panose="02000503000000020004" pitchFamily="2" charset="0"/>
                  <a:ea typeface="Inter" panose="02000503000000020004" pitchFamily="2" charset="0"/>
                </a:rPr>
                <a:t>Give access to </a:t>
              </a:r>
              <a:r>
                <a:rPr lang="fr-FR" sz="2800" b="1" dirty="0">
                  <a:latin typeface="Inter" panose="02000503000000020004" pitchFamily="2" charset="0"/>
                  <a:ea typeface="Inter" panose="02000503000000020004" pitchFamily="2" charset="0"/>
                </a:rPr>
                <a:t>topic</a:t>
              </a:r>
              <a:r>
                <a:rPr lang="fr-FR" sz="2800" dirty="0">
                  <a:latin typeface="Inter" panose="02000503000000020004" pitchFamily="2" charset="0"/>
                  <a:ea typeface="Inter" panose="02000503000000020004" pitchFamily="2" charset="0"/>
                </a:rPr>
                <a:t>, </a:t>
              </a:r>
              <a:r>
                <a:rPr lang="fr-FR" sz="2800" b="1" dirty="0">
                  <a:latin typeface="Inter" panose="02000503000000020004" pitchFamily="2" charset="0"/>
                  <a:ea typeface="Inter" panose="02000503000000020004" pitchFamily="2" charset="0"/>
                </a:rPr>
                <a:t>partition</a:t>
              </a:r>
              <a:r>
                <a:rPr lang="fr-FR" sz="2800" dirty="0">
                  <a:latin typeface="Inter" panose="02000503000000020004" pitchFamily="2" charset="0"/>
                  <a:ea typeface="Inter" panose="02000503000000020004" pitchFamily="2" charset="0"/>
                </a:rPr>
                <a:t>, </a:t>
              </a:r>
              <a:r>
                <a:rPr lang="fr-FR" sz="2800" b="1" dirty="0">
                  <a:latin typeface="Inter" panose="02000503000000020004" pitchFamily="2" charset="0"/>
                  <a:ea typeface="Inter" panose="02000503000000020004" pitchFamily="2" charset="0"/>
                </a:rPr>
                <a:t>offset</a:t>
              </a:r>
              <a:r>
                <a:rPr lang="fr-FR" sz="2800" dirty="0">
                  <a:latin typeface="Inter" panose="02000503000000020004" pitchFamily="2" charset="0"/>
                  <a:ea typeface="Inter" panose="02000503000000020004" pitchFamily="2" charset="0"/>
                </a:rPr>
                <a:t>, </a:t>
              </a:r>
              <a:r>
                <a:rPr lang="fr-FR" sz="2800" b="1" dirty="0">
                  <a:latin typeface="Inter" panose="02000503000000020004" pitchFamily="2" charset="0"/>
                  <a:ea typeface="Inter" panose="02000503000000020004" pitchFamily="2" charset="0"/>
                </a:rPr>
                <a:t>headers, timestamp, processor ID</a:t>
              </a:r>
              <a:r>
                <a:rPr lang="fr-FR" sz="2800" dirty="0">
                  <a:latin typeface="Inter" panose="02000503000000020004" pitchFamily="2" charset="0"/>
                  <a:ea typeface="Inter" panose="02000503000000020004" pitchFamily="2" charset="0"/>
                </a:rPr>
                <a:t> and </a:t>
              </a:r>
              <a:r>
                <a:rPr lang="fr-FR" sz="2800" b="1" dirty="0">
                  <a:latin typeface="Inter" panose="02000503000000020004" pitchFamily="2" charset="0"/>
                  <a:ea typeface="Inter" panose="02000503000000020004" pitchFamily="2" charset="0"/>
                </a:rPr>
                <a:t>task ID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850177B-5F52-F75B-B4DC-513302DF7042}"/>
                </a:ext>
              </a:extLst>
            </p:cNvPr>
            <p:cNvSpPr txBox="1"/>
            <p:nvPr/>
          </p:nvSpPr>
          <p:spPr>
            <a:xfrm>
              <a:off x="2403119" y="3167390"/>
              <a:ext cx="7315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/>
                <a:t>🔍</a:t>
              </a: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BD0E99F9-9856-C557-28B2-137EF99CE63B}"/>
              </a:ext>
            </a:extLst>
          </p:cNvPr>
          <p:cNvGrpSpPr/>
          <p:nvPr/>
        </p:nvGrpSpPr>
        <p:grpSpPr>
          <a:xfrm>
            <a:off x="2153818" y="4441038"/>
            <a:ext cx="7884362" cy="1384995"/>
            <a:chOff x="2403119" y="4377913"/>
            <a:chExt cx="7884362" cy="1384995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676405F1-B7A4-FFD6-A8CA-6A3BB6107312}"/>
                </a:ext>
              </a:extLst>
            </p:cNvPr>
            <p:cNvSpPr txBox="1"/>
            <p:nvPr/>
          </p:nvSpPr>
          <p:spPr>
            <a:xfrm>
              <a:off x="3134639" y="4377913"/>
              <a:ext cx="715284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b="1" dirty="0">
                  <a:latin typeface="Inter" panose="02000503000000020004" pitchFamily="2" charset="0"/>
                  <a:ea typeface="Inter" panose="02000503000000020004" pitchFamily="2" charset="0"/>
                </a:rPr>
                <a:t>DeserializationExceptionHandler</a:t>
              </a:r>
              <a:r>
                <a:rPr lang="fr-FR" sz="2800" dirty="0">
                  <a:latin typeface="Inter" panose="02000503000000020004" pitchFamily="2" charset="0"/>
                  <a:ea typeface="Inter" panose="02000503000000020004" pitchFamily="2" charset="0"/>
                </a:rPr>
                <a:t> and </a:t>
              </a:r>
              <a:r>
                <a:rPr lang="fr-FR" sz="2800" b="1" dirty="0">
                  <a:latin typeface="Inter" panose="02000503000000020004" pitchFamily="2" charset="0"/>
                  <a:ea typeface="Inter" panose="02000503000000020004" pitchFamily="2" charset="0"/>
                </a:rPr>
                <a:t>ProductionExceptionHandler</a:t>
              </a:r>
            </a:p>
            <a:p>
              <a:r>
                <a:rPr lang="fr-FR" sz="2800" dirty="0">
                  <a:latin typeface="Inter" panose="02000503000000020004" pitchFamily="2" charset="0"/>
                  <a:ea typeface="Inter" panose="02000503000000020004" pitchFamily="2" charset="0"/>
                </a:rPr>
                <a:t>updated for consistency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73D15973-E0AC-893E-7C6B-9A2960CF5B1A}"/>
                </a:ext>
              </a:extLst>
            </p:cNvPr>
            <p:cNvSpPr txBox="1"/>
            <p:nvPr/>
          </p:nvSpPr>
          <p:spPr>
            <a:xfrm>
              <a:off x="2403119" y="4808800"/>
              <a:ext cx="7315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/>
                <a:t>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3976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90A583-58C2-D27A-31B7-457153557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8FD7A0A7-579C-3892-7B3C-CF3B37CF8E74}"/>
              </a:ext>
            </a:extLst>
          </p:cNvPr>
          <p:cNvSpPr txBox="1">
            <a:spLocks/>
          </p:cNvSpPr>
          <p:nvPr/>
        </p:nvSpPr>
        <p:spPr>
          <a:xfrm>
            <a:off x="637784" y="518400"/>
            <a:ext cx="10515600" cy="4247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>
                <a:solidFill>
                  <a:schemeClr val="tx2"/>
                </a:solidFill>
                <a:latin typeface="Michelin SemiBold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accent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Processing Exception Handler (KIP-1033)</a:t>
            </a:r>
          </a:p>
        </p:txBody>
      </p:sp>
      <p:pic>
        <p:nvPicPr>
          <p:cNvPr id="8" name="Image 7" descr="Une image contenant Graphique, dessin humoristique, graphisme, conception&#10;&#10;Le contenu généré par l’IA peut être incorrect.">
            <a:extLst>
              <a:ext uri="{FF2B5EF4-FFF2-40B4-BE49-F238E27FC236}">
                <a16:creationId xmlns:a16="http://schemas.microsoft.com/office/drawing/2014/main" id="{3B0E54C1-1B13-468E-6A46-1865D922BD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64" t="16763" r="3687" b="17142"/>
          <a:stretch/>
        </p:blipFill>
        <p:spPr>
          <a:xfrm>
            <a:off x="9892030" y="6341107"/>
            <a:ext cx="2174182" cy="4176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E6BE3F0-8727-E65E-228A-6CD561815E21}"/>
              </a:ext>
            </a:extLst>
          </p:cNvPr>
          <p:cNvSpPr txBox="1"/>
          <p:nvPr/>
        </p:nvSpPr>
        <p:spPr>
          <a:xfrm>
            <a:off x="3714008" y="1390084"/>
            <a:ext cx="4763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rgbClr val="A6E22E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Record&lt;?,?&gt; record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1D53A5CA-4FB9-FD13-4215-B39D4A6FFE5F}"/>
              </a:ext>
            </a:extLst>
          </p:cNvPr>
          <p:cNvGrpSpPr/>
          <p:nvPr/>
        </p:nvGrpSpPr>
        <p:grpSpPr>
          <a:xfrm>
            <a:off x="1953175" y="2206465"/>
            <a:ext cx="8285649" cy="2479456"/>
            <a:chOff x="2037898" y="2206023"/>
            <a:chExt cx="8285649" cy="2479456"/>
          </a:xfrm>
        </p:grpSpPr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A4DC3E47-3722-1987-DD92-2C78FFBEBD2D}"/>
                </a:ext>
              </a:extLst>
            </p:cNvPr>
            <p:cNvSpPr txBox="1"/>
            <p:nvPr/>
          </p:nvSpPr>
          <p:spPr>
            <a:xfrm>
              <a:off x="2769418" y="2206023"/>
              <a:ext cx="755412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Inter" panose="02000503000000020004" pitchFamily="2" charset="0"/>
                  <a:ea typeface="Inter" panose="02000503000000020004" pitchFamily="2" charset="0"/>
                </a:rPr>
                <a:t>Input record </a:t>
              </a:r>
              <a:r>
                <a:rPr lang="en-US" sz="2800" dirty="0">
                  <a:latin typeface="Inter" panose="02000503000000020004" pitchFamily="2" charset="0"/>
                  <a:ea typeface="Inter" panose="02000503000000020004" pitchFamily="2" charset="0"/>
                </a:rPr>
                <a:t>of the processor that raised the exception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AB6C4135-5BBA-4C33-7110-448A3D976D52}"/>
                </a:ext>
              </a:extLst>
            </p:cNvPr>
            <p:cNvSpPr txBox="1"/>
            <p:nvPr/>
          </p:nvSpPr>
          <p:spPr>
            <a:xfrm>
              <a:off x="2037898" y="2399311"/>
              <a:ext cx="7315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/>
                <a:t>🎯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C4DDE2FE-C3D0-ABF1-8465-CA9EE4D3869A}"/>
                </a:ext>
              </a:extLst>
            </p:cNvPr>
            <p:cNvSpPr txBox="1"/>
            <p:nvPr/>
          </p:nvSpPr>
          <p:spPr>
            <a:xfrm>
              <a:off x="2769418" y="3115819"/>
              <a:ext cx="647494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onsolas" panose="020B0609020204030204" pitchFamily="49" charset="0"/>
                  <a:ea typeface="Inter" panose="02000503000000020004" pitchFamily="2" charset="0"/>
                </a:rPr>
                <a:t>.stream()</a:t>
              </a:r>
            </a:p>
            <a:p>
              <a:r>
                <a:rPr lang="en-US" sz="2400" dirty="0">
                  <a:latin typeface="Consolas" panose="020B0609020204030204" pitchFamily="49" charset="0"/>
                  <a:ea typeface="Inter" panose="02000503000000020004" pitchFamily="2" charset="0"/>
                </a:rPr>
                <a:t>.filter()</a:t>
              </a:r>
            </a:p>
            <a:p>
              <a:r>
                <a:rPr lang="en-US" sz="2400" dirty="0">
                  <a:latin typeface="Consolas" panose="020B0609020204030204" pitchFamily="49" charset="0"/>
                  <a:ea typeface="Inter" panose="02000503000000020004" pitchFamily="2" charset="0"/>
                </a:rPr>
                <a:t>.flatMapValues() </a:t>
              </a:r>
              <a:r>
                <a:rPr lang="en-US" sz="2400" b="1" dirty="0">
                  <a:solidFill>
                    <a:srgbClr val="C00000"/>
                  </a:solidFill>
                  <a:latin typeface="Consolas" panose="020B0609020204030204" pitchFamily="49" charset="0"/>
                  <a:ea typeface="Inter" panose="02000503000000020004" pitchFamily="2" charset="0"/>
                  <a:sym typeface="Wingdings" panose="05000000000000000000" pitchFamily="2" charset="2"/>
                </a:rPr>
                <a:t> Exception</a:t>
              </a:r>
              <a:r>
                <a:rPr lang="en-US" sz="2400" dirty="0">
                  <a:latin typeface="Consolas" panose="020B0609020204030204" pitchFamily="49" charset="0"/>
                  <a:ea typeface="Inter" panose="02000503000000020004" pitchFamily="2" charset="0"/>
                  <a:sym typeface="Wingdings" panose="05000000000000000000" pitchFamily="2" charset="2"/>
                </a:rPr>
                <a:t> </a:t>
              </a:r>
              <a:endParaRPr lang="en-US" sz="2400" dirty="0">
                <a:latin typeface="Consolas" panose="020B0609020204030204" pitchFamily="49" charset="0"/>
                <a:ea typeface="Inter" panose="02000503000000020004" pitchFamily="2" charset="0"/>
              </a:endParaRPr>
            </a:p>
            <a:p>
              <a:r>
                <a:rPr lang="en-US" sz="2400" dirty="0">
                  <a:latin typeface="Consolas" panose="020B0609020204030204" pitchFamily="49" charset="0"/>
                  <a:ea typeface="Inter" panose="02000503000000020004" pitchFamily="2" charset="0"/>
                </a:rPr>
                <a:t>.to()</a:t>
              </a: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234532ED-17F2-3873-6829-F8583006E4A6}"/>
              </a:ext>
            </a:extLst>
          </p:cNvPr>
          <p:cNvGrpSpPr/>
          <p:nvPr/>
        </p:nvGrpSpPr>
        <p:grpSpPr>
          <a:xfrm>
            <a:off x="1953175" y="4866365"/>
            <a:ext cx="5864615" cy="541259"/>
            <a:chOff x="2037898" y="4817725"/>
            <a:chExt cx="5864615" cy="541259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3EAC5D7C-7283-C270-3AB4-B40F3E0DCEDA}"/>
                </a:ext>
              </a:extLst>
            </p:cNvPr>
            <p:cNvSpPr txBox="1"/>
            <p:nvPr/>
          </p:nvSpPr>
          <p:spPr>
            <a:xfrm>
              <a:off x="2769418" y="4835764"/>
              <a:ext cx="51330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Inter" panose="02000503000000020004" pitchFamily="2" charset="0"/>
                  <a:ea typeface="Inter" panose="02000503000000020004" pitchFamily="2" charset="0"/>
                </a:rPr>
                <a:t>Wildcard-type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6C9C0900-ECF4-C86E-E6E3-9D649A6B8EB5}"/>
                </a:ext>
              </a:extLst>
            </p:cNvPr>
            <p:cNvSpPr txBox="1"/>
            <p:nvPr/>
          </p:nvSpPr>
          <p:spPr>
            <a:xfrm>
              <a:off x="2037898" y="4817725"/>
              <a:ext cx="7315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/>
                <a:t>🃏</a:t>
              </a: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69FD6736-B8F6-A1E4-B56E-C4B2F45244CF}"/>
              </a:ext>
            </a:extLst>
          </p:cNvPr>
          <p:cNvGrpSpPr/>
          <p:nvPr/>
        </p:nvGrpSpPr>
        <p:grpSpPr>
          <a:xfrm>
            <a:off x="1953175" y="5606567"/>
            <a:ext cx="8285649" cy="523220"/>
            <a:chOff x="2037897" y="5686083"/>
            <a:chExt cx="8285649" cy="523220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5A159EC2-7330-EDCC-D702-57E906B5A896}"/>
                </a:ext>
              </a:extLst>
            </p:cNvPr>
            <p:cNvSpPr txBox="1"/>
            <p:nvPr/>
          </p:nvSpPr>
          <p:spPr>
            <a:xfrm>
              <a:off x="2769417" y="5686083"/>
              <a:ext cx="75541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Inter" panose="02000503000000020004" pitchFamily="2" charset="0"/>
                  <a:ea typeface="Inter" panose="02000503000000020004" pitchFamily="2" charset="0"/>
                </a:rPr>
                <a:t>Null</a:t>
              </a:r>
              <a:r>
                <a:rPr lang="en-US" sz="2800" dirty="0">
                  <a:latin typeface="Inter" panose="02000503000000020004" pitchFamily="2" charset="0"/>
                  <a:ea typeface="Inter" panose="02000503000000020004" pitchFamily="2" charset="0"/>
                </a:rPr>
                <a:t> if exception is raised from </a:t>
              </a:r>
              <a:r>
                <a:rPr lang="en-US" sz="2800" b="1" dirty="0">
                  <a:latin typeface="Inter" panose="02000503000000020004" pitchFamily="2" charset="0"/>
                  <a:ea typeface="Inter" panose="02000503000000020004" pitchFamily="2" charset="0"/>
                </a:rPr>
                <a:t>punctuation</a:t>
              </a:r>
              <a:r>
                <a:rPr lang="en-US" sz="2800" dirty="0">
                  <a:latin typeface="Inter" panose="02000503000000020004" pitchFamily="2" charset="0"/>
                  <a:ea typeface="Inter" panose="02000503000000020004" pitchFamily="2" charset="0"/>
                </a:rPr>
                <a:t> 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30D59591-3991-5209-2E28-1BE898537900}"/>
                </a:ext>
              </a:extLst>
            </p:cNvPr>
            <p:cNvSpPr txBox="1"/>
            <p:nvPr/>
          </p:nvSpPr>
          <p:spPr>
            <a:xfrm>
              <a:off x="2037897" y="5686083"/>
              <a:ext cx="7315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/>
                <a:t>⏱️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034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36E4C-1581-4FD9-3B94-32830A7D0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104B6B89-5110-96E9-AB19-148085A9D1F7}"/>
              </a:ext>
            </a:extLst>
          </p:cNvPr>
          <p:cNvSpPr txBox="1"/>
          <p:nvPr/>
        </p:nvSpPr>
        <p:spPr>
          <a:xfrm>
            <a:off x="3783650" y="1980473"/>
            <a:ext cx="46246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solidFill>
                  <a:srgbClr val="A6E22E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Exception exception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5D08DECE-031E-627E-56C1-7C14C72F1824}"/>
              </a:ext>
            </a:extLst>
          </p:cNvPr>
          <p:cNvSpPr txBox="1">
            <a:spLocks/>
          </p:cNvSpPr>
          <p:nvPr/>
        </p:nvSpPr>
        <p:spPr>
          <a:xfrm>
            <a:off x="637784" y="518400"/>
            <a:ext cx="10515600" cy="4247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>
                <a:solidFill>
                  <a:schemeClr val="tx2"/>
                </a:solidFill>
                <a:latin typeface="Michelin SemiBold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accent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Processing Exception Handler (KIP-1033)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9416305F-5268-103E-4830-93DFFFB557D7}"/>
              </a:ext>
            </a:extLst>
          </p:cNvPr>
          <p:cNvGrpSpPr/>
          <p:nvPr/>
        </p:nvGrpSpPr>
        <p:grpSpPr>
          <a:xfrm>
            <a:off x="2468069" y="3046434"/>
            <a:ext cx="7255858" cy="523220"/>
            <a:chOff x="2577290" y="2905780"/>
            <a:chExt cx="7255858" cy="523220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BD0E5498-3264-CE5D-F99F-2AFAA621E426}"/>
                </a:ext>
              </a:extLst>
            </p:cNvPr>
            <p:cNvSpPr txBox="1"/>
            <p:nvPr/>
          </p:nvSpPr>
          <p:spPr>
            <a:xfrm>
              <a:off x="3308810" y="2905780"/>
              <a:ext cx="65243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>
                  <a:latin typeface="Inter" panose="02000503000000020004" pitchFamily="2" charset="0"/>
                  <a:ea typeface="Inter" panose="02000503000000020004" pitchFamily="2" charset="0"/>
                </a:rPr>
                <a:t>The </a:t>
              </a:r>
              <a:r>
                <a:rPr lang="fr-FR" sz="2800" b="1" dirty="0">
                  <a:latin typeface="Inter" panose="02000503000000020004" pitchFamily="2" charset="0"/>
                  <a:ea typeface="Inter" panose="02000503000000020004" pitchFamily="2" charset="0"/>
                </a:rPr>
                <a:t>processing exception </a:t>
              </a:r>
              <a:r>
                <a:rPr lang="fr-FR" sz="2800" dirty="0">
                  <a:latin typeface="Inter" panose="02000503000000020004" pitchFamily="2" charset="0"/>
                  <a:ea typeface="Inter" panose="02000503000000020004" pitchFamily="2" charset="0"/>
                </a:rPr>
                <a:t>itself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97F39477-D997-07AC-25DB-2B4226AC8F02}"/>
                </a:ext>
              </a:extLst>
            </p:cNvPr>
            <p:cNvSpPr txBox="1"/>
            <p:nvPr/>
          </p:nvSpPr>
          <p:spPr>
            <a:xfrm>
              <a:off x="2577290" y="2905780"/>
              <a:ext cx="7315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/>
                <a:t>⚠️</a:t>
              </a: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186206D7-C653-561B-4E2B-94DCE5BC9A59}"/>
              </a:ext>
            </a:extLst>
          </p:cNvPr>
          <p:cNvGrpSpPr/>
          <p:nvPr/>
        </p:nvGrpSpPr>
        <p:grpSpPr>
          <a:xfrm>
            <a:off x="2468069" y="4050841"/>
            <a:ext cx="7255862" cy="954107"/>
            <a:chOff x="2577290" y="3861662"/>
            <a:chExt cx="7255862" cy="954107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2B6905DE-7D17-6AA1-EFE0-4B74FF80CC90}"/>
                </a:ext>
              </a:extLst>
            </p:cNvPr>
            <p:cNvSpPr txBox="1"/>
            <p:nvPr/>
          </p:nvSpPr>
          <p:spPr>
            <a:xfrm>
              <a:off x="3308814" y="3861662"/>
              <a:ext cx="6524338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800" dirty="0">
                  <a:latin typeface="Inter" panose="02000503000000020004" pitchFamily="2" charset="0"/>
                  <a:ea typeface="Inter" panose="02000503000000020004" pitchFamily="2" charset="0"/>
                </a:rPr>
                <a:t>Implement handling logic based on the </a:t>
              </a:r>
              <a:r>
                <a:rPr lang="fr-FR" sz="2800" b="1" dirty="0">
                  <a:latin typeface="Inter" panose="02000503000000020004" pitchFamily="2" charset="0"/>
                  <a:ea typeface="Inter" panose="02000503000000020004" pitchFamily="2" charset="0"/>
                </a:rPr>
                <a:t>exception type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AF7108C8-DA87-15E7-25B9-48CBA5BB2C17}"/>
                </a:ext>
              </a:extLst>
            </p:cNvPr>
            <p:cNvSpPr txBox="1"/>
            <p:nvPr/>
          </p:nvSpPr>
          <p:spPr>
            <a:xfrm>
              <a:off x="2577290" y="4077106"/>
              <a:ext cx="7315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/>
                <a:t>🧠</a:t>
              </a:r>
            </a:p>
          </p:txBody>
        </p:sp>
      </p:grpSp>
      <p:pic>
        <p:nvPicPr>
          <p:cNvPr id="14" name="Image 13" descr="Une image contenant Graphique, dessin humoristique, graphisme, conception&#10;&#10;Le contenu généré par l’IA peut être incorrect.">
            <a:extLst>
              <a:ext uri="{FF2B5EF4-FFF2-40B4-BE49-F238E27FC236}">
                <a16:creationId xmlns:a16="http://schemas.microsoft.com/office/drawing/2014/main" id="{54B4B66F-F25D-4EFC-84CE-ACC5A23A91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64" t="16763" r="3687" b="17142"/>
          <a:stretch/>
        </p:blipFill>
        <p:spPr>
          <a:xfrm>
            <a:off x="9892030" y="6341107"/>
            <a:ext cx="2174182" cy="4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678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37A7A-42F1-FDBE-F368-AE97C8A81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E77BA29-AE7B-6975-F44A-94CEAB0A3FB5}"/>
              </a:ext>
            </a:extLst>
          </p:cNvPr>
          <p:cNvSpPr txBox="1"/>
          <p:nvPr/>
        </p:nvSpPr>
        <p:spPr>
          <a:xfrm>
            <a:off x="498575" y="2423816"/>
            <a:ext cx="77734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Consolas" panose="020B0609020204030204" pitchFamily="49" charset="0"/>
                <a:ea typeface="Inter" panose="02000503000000020004" pitchFamily="2" charset="0"/>
              </a:rPr>
              <a:t>LogAndFailProcessingExceptionHandler</a:t>
            </a:r>
            <a:r>
              <a:rPr lang="fr-FR" sz="2400" dirty="0">
                <a:latin typeface="Inter" panose="02000503000000020004" pitchFamily="2" charset="0"/>
                <a:ea typeface="Inter" panose="02000503000000020004" pitchFamily="2" charset="0"/>
              </a:rPr>
              <a:t> (Default): 	Logs the exception and fails the stream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400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r>
              <a:rPr lang="fr-FR" sz="2400" b="1" dirty="0">
                <a:latin typeface="Consolas" panose="020B0609020204030204" pitchFamily="49" charset="0"/>
                <a:ea typeface="Inter" panose="02000503000000020004" pitchFamily="2" charset="0"/>
              </a:rPr>
              <a:t>LogAndContinueProcessingExceptionHandler</a:t>
            </a:r>
            <a:r>
              <a:rPr lang="fr-FR" sz="2400" dirty="0">
                <a:latin typeface="Inter" panose="02000503000000020004" pitchFamily="2" charset="0"/>
                <a:ea typeface="Inter" panose="02000503000000020004" pitchFamily="2" charset="0"/>
              </a:rPr>
              <a:t>: 	Logs the exception and continues processing the next records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8C6369C1-79BC-A2C8-6F73-B3035819D3BE}"/>
              </a:ext>
            </a:extLst>
          </p:cNvPr>
          <p:cNvSpPr txBox="1">
            <a:spLocks/>
          </p:cNvSpPr>
          <p:nvPr/>
        </p:nvSpPr>
        <p:spPr>
          <a:xfrm>
            <a:off x="637784" y="518400"/>
            <a:ext cx="10515600" cy="4247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>
                <a:solidFill>
                  <a:schemeClr val="tx2"/>
                </a:solidFill>
                <a:latin typeface="Michelin SemiBold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accent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Processing Exception Handler (KIP-1033)</a:t>
            </a:r>
          </a:p>
        </p:txBody>
      </p:sp>
      <p:pic>
        <p:nvPicPr>
          <p:cNvPr id="8" name="Image 7" descr="Une image contenant Graphique, dessin humoristique, graphisme, conception&#10;&#10;Le contenu généré par l’IA peut être incorrect.">
            <a:extLst>
              <a:ext uri="{FF2B5EF4-FFF2-40B4-BE49-F238E27FC236}">
                <a16:creationId xmlns:a16="http://schemas.microsoft.com/office/drawing/2014/main" id="{20998202-A4E9-2ECF-9565-6A6F60B6238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64" t="16763" r="3687" b="17142"/>
          <a:stretch/>
        </p:blipFill>
        <p:spPr>
          <a:xfrm>
            <a:off x="9892030" y="6341107"/>
            <a:ext cx="2174182" cy="41760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BDA8178-E926-5FEB-F035-0D142CB737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" t="1269" r="2220" b="3652"/>
          <a:stretch/>
        </p:blipFill>
        <p:spPr bwMode="auto">
          <a:xfrm>
            <a:off x="8273425" y="874661"/>
            <a:ext cx="3420000" cy="510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310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3B23AA-2AB3-4828-B708-4B470021B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784" y="518400"/>
            <a:ext cx="10515600" cy="424732"/>
          </a:xfrm>
        </p:spPr>
        <p:txBody>
          <a:bodyPr/>
          <a:lstStyle/>
          <a:p>
            <a:r>
              <a:rPr lang="fr-FR" sz="2400" dirty="0">
                <a:solidFill>
                  <a:schemeClr val="accent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Key Takeaways</a:t>
            </a:r>
            <a:endParaRPr lang="fr-FR" dirty="0">
              <a:solidFill>
                <a:schemeClr val="accent1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B8B8D2A-007A-5C1A-1F39-CC98FEDBF89F}"/>
              </a:ext>
            </a:extLst>
          </p:cNvPr>
          <p:cNvSpPr txBox="1"/>
          <p:nvPr/>
        </p:nvSpPr>
        <p:spPr>
          <a:xfrm>
            <a:off x="1551914" y="1874728"/>
            <a:ext cx="908817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🧠   </a:t>
            </a:r>
            <a:r>
              <a:rPr lang="en-US" sz="2800" dirty="0">
                <a:latin typeface="Inter" panose="02000503000000020004" pitchFamily="2" charset="0"/>
                <a:ea typeface="Inter" panose="02000503000000020004" pitchFamily="2" charset="0"/>
              </a:rPr>
              <a:t>Better Understanding of Processing Exceptions</a:t>
            </a:r>
          </a:p>
          <a:p>
            <a:pPr marL="514350" indent="-514350">
              <a:buFont typeface="+mj-lt"/>
              <a:buAutoNum type="arabicPeriod"/>
            </a:pPr>
            <a:endParaRPr lang="fr-FR" sz="28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r>
              <a:rPr lang="fr-FR" sz="2800" dirty="0"/>
              <a:t>🛠️   </a:t>
            </a:r>
            <a:r>
              <a:rPr lang="fr-FR" sz="2800" dirty="0">
                <a:latin typeface="Inter" panose="02000503000000020004" pitchFamily="2" charset="0"/>
                <a:ea typeface="Inter" panose="02000503000000020004" pitchFamily="2" charset="0"/>
              </a:rPr>
              <a:t>Latest Updates in Error Handling (KIP-1033)</a:t>
            </a:r>
          </a:p>
          <a:p>
            <a:pPr marL="514350" indent="-514350">
              <a:buFont typeface="+mj-lt"/>
              <a:buAutoNum type="arabicPeriod"/>
            </a:pPr>
            <a:endParaRPr lang="fr-FR" sz="28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r>
              <a:rPr lang="fr-FR" sz="2800" dirty="0"/>
              <a:t>📬   </a:t>
            </a:r>
            <a:r>
              <a:rPr lang="fr-FR" sz="2800" dirty="0">
                <a:latin typeface="Inter" panose="02000503000000020004" pitchFamily="2" charset="0"/>
                <a:ea typeface="Inter" panose="02000503000000020004" pitchFamily="2" charset="0"/>
              </a:rPr>
              <a:t>Native DLQ Support (KIP-1034)</a:t>
            </a:r>
          </a:p>
          <a:p>
            <a:pPr marL="514350" indent="-514350">
              <a:buFont typeface="+mj-lt"/>
              <a:buAutoNum type="arabicPeriod"/>
            </a:pPr>
            <a:endParaRPr lang="fr-FR" sz="28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r>
              <a:rPr lang="fr-FR" sz="2800" dirty="0"/>
              <a:t>💻   </a:t>
            </a:r>
            <a:r>
              <a:rPr lang="fr-FR" sz="2800" dirty="0">
                <a:latin typeface="Inter" panose="02000503000000020004" pitchFamily="2" charset="0"/>
                <a:ea typeface="Inter" panose="02000503000000020004" pitchFamily="2" charset="0"/>
              </a:rPr>
              <a:t>Configuration and Code Examples Included</a:t>
            </a:r>
          </a:p>
        </p:txBody>
      </p:sp>
      <p:pic>
        <p:nvPicPr>
          <p:cNvPr id="8" name="Image 7" descr="Une image contenant Graphique, dessin humoristique, graphisme, conception&#10;&#10;Le contenu généré par l’IA peut être incorrect.">
            <a:extLst>
              <a:ext uri="{FF2B5EF4-FFF2-40B4-BE49-F238E27FC236}">
                <a16:creationId xmlns:a16="http://schemas.microsoft.com/office/drawing/2014/main" id="{A520ABE2-D935-BD25-B043-AB00D0B72C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64" t="16763" r="3687" b="17142"/>
          <a:stretch/>
        </p:blipFill>
        <p:spPr>
          <a:xfrm>
            <a:off x="9892030" y="6341107"/>
            <a:ext cx="2174182" cy="4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482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188EB-ED67-F3E1-4B9C-622F1A8A6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FC364A3-406D-7C8E-072C-B0AEB87519CC}"/>
              </a:ext>
            </a:extLst>
          </p:cNvPr>
          <p:cNvSpPr txBox="1"/>
          <p:nvPr/>
        </p:nvSpPr>
        <p:spPr>
          <a:xfrm>
            <a:off x="824172" y="2145600"/>
            <a:ext cx="974573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59AEEE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@Override</a:t>
            </a:r>
          </a:p>
          <a:p>
            <a:r>
              <a:rPr lang="fr-FR" sz="20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public</a:t>
            </a:r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</a:t>
            </a:r>
            <a:r>
              <a:rPr lang="fr-FR" sz="2000" dirty="0">
                <a:solidFill>
                  <a:srgbClr val="59AEEE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ProcessingHandlerResponse handle</a:t>
            </a:r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(</a:t>
            </a:r>
            <a:r>
              <a:rPr lang="fr-FR" sz="2000" dirty="0">
                <a:solidFill>
                  <a:srgbClr val="A6E22E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ErrorHandlerContext context</a:t>
            </a:r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, 						 </a:t>
            </a:r>
            <a:r>
              <a:rPr lang="fr-FR" sz="2000" dirty="0">
                <a:solidFill>
                  <a:srgbClr val="A6E22E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Record&lt;?, ?&gt; record</a:t>
            </a:r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, </a:t>
            </a:r>
          </a:p>
          <a:p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                                       </a:t>
            </a:r>
            <a:r>
              <a:rPr lang="fr-FR" sz="2000" dirty="0">
                <a:solidFill>
                  <a:srgbClr val="A6E22E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Exception exception</a:t>
            </a:r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) {</a:t>
            </a:r>
          </a:p>
          <a:p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   </a:t>
            </a:r>
            <a:r>
              <a:rPr lang="fr-FR" sz="20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if</a:t>
            </a:r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(exception </a:t>
            </a:r>
            <a:r>
              <a:rPr lang="fr-FR" sz="20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instanceof</a:t>
            </a:r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JsonSyntaxException) </a:t>
            </a:r>
          </a:p>
          <a:p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       </a:t>
            </a:r>
            <a:r>
              <a:rPr lang="fr-FR" sz="20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return</a:t>
            </a:r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ProcessingHandlerResponse.FAIL;</a:t>
            </a:r>
          </a:p>
          <a:p>
            <a:pPr>
              <a:spcBef>
                <a:spcPts val="600"/>
              </a:spcBef>
            </a:pPr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   </a:t>
            </a:r>
            <a:r>
              <a:rPr lang="fr-FR" sz="20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if</a:t>
            </a:r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(exception </a:t>
            </a:r>
            <a:r>
              <a:rPr lang="fr-FR" sz="20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instanceof</a:t>
            </a:r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InvalidDeliveryException) </a:t>
            </a:r>
          </a:p>
          <a:p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       </a:t>
            </a:r>
            <a:r>
              <a:rPr lang="fr-FR" sz="20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return</a:t>
            </a:r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ProcessingHandlerResponse.CONTINUE;</a:t>
            </a:r>
          </a:p>
          <a:p>
            <a:pPr>
              <a:spcBef>
                <a:spcPts val="600"/>
              </a:spcBef>
            </a:pPr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   </a:t>
            </a:r>
            <a:r>
              <a:rPr lang="fr-FR" sz="20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if</a:t>
            </a:r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(exception </a:t>
            </a:r>
            <a:r>
              <a:rPr lang="fr-FR" sz="20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instanceof</a:t>
            </a:r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NetworkException) </a:t>
            </a:r>
          </a:p>
          <a:p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       </a:t>
            </a:r>
            <a:r>
              <a:rPr lang="fr-FR" sz="20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return</a:t>
            </a:r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ProcessingHandlerResponse.FAIL;</a:t>
            </a:r>
          </a:p>
          <a:p>
            <a:endParaRPr lang="fr-FR" sz="2000" dirty="0">
              <a:latin typeface="Consolas" panose="020B0609020204030204" pitchFamily="49" charset="0"/>
              <a:ea typeface="Inter" panose="02000503000000020004" pitchFamily="2" charset="0"/>
            </a:endParaRPr>
          </a:p>
          <a:p>
            <a:r>
              <a:rPr lang="fr-FR" sz="20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    return</a:t>
            </a:r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ProcessingHandlerResponse.CONTINUE;</a:t>
            </a:r>
          </a:p>
          <a:p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}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D2CB31D-2C79-D4CD-131C-8BFFF10F85AE}"/>
              </a:ext>
            </a:extLst>
          </p:cNvPr>
          <p:cNvSpPr txBox="1">
            <a:spLocks/>
          </p:cNvSpPr>
          <p:nvPr/>
        </p:nvSpPr>
        <p:spPr>
          <a:xfrm>
            <a:off x="637784" y="518400"/>
            <a:ext cx="10515600" cy="4247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>
                <a:solidFill>
                  <a:schemeClr val="tx2"/>
                </a:solidFill>
                <a:latin typeface="Michelin SemiBold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accent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Processing Exception Handler (KIP-1033)</a:t>
            </a:r>
          </a:p>
        </p:txBody>
      </p:sp>
      <p:pic>
        <p:nvPicPr>
          <p:cNvPr id="9" name="Image 8" descr="Une image contenant Graphique, dessin humoristique, graphisme, conception&#10;&#10;Le contenu généré par l’IA peut être incorrect.">
            <a:extLst>
              <a:ext uri="{FF2B5EF4-FFF2-40B4-BE49-F238E27FC236}">
                <a16:creationId xmlns:a16="http://schemas.microsoft.com/office/drawing/2014/main" id="{2C3E3250-5623-9668-7B24-0B8A49051B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64" t="16763" r="3687" b="17142"/>
          <a:stretch/>
        </p:blipFill>
        <p:spPr>
          <a:xfrm>
            <a:off x="9892030" y="6341107"/>
            <a:ext cx="2174182" cy="41760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110A858-0147-996B-24D5-7F6BF88F787D}"/>
              </a:ext>
            </a:extLst>
          </p:cNvPr>
          <p:cNvSpPr txBox="1"/>
          <p:nvPr/>
        </p:nvSpPr>
        <p:spPr>
          <a:xfrm>
            <a:off x="824172" y="1447061"/>
            <a:ext cx="11242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Consolas" panose="020B0609020204030204" pitchFamily="49" charset="0"/>
              </a:rPr>
              <a:t>processing.exception.handler</a:t>
            </a:r>
            <a:r>
              <a:rPr lang="fr-FR" sz="2400" dirty="0">
                <a:latin typeface="Consolas" panose="020B0609020204030204" pitchFamily="49" charset="0"/>
              </a:rPr>
              <a:t>=com.example.CustomProcessingHandler</a:t>
            </a:r>
            <a:endParaRPr lang="fr-FR" sz="24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84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0ED8E-DB19-0196-2F2A-D8276B3D2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A81E9A5-8DF7-ED42-8780-0686C8F6F960}"/>
              </a:ext>
            </a:extLst>
          </p:cNvPr>
          <p:cNvSpPr txBox="1"/>
          <p:nvPr/>
        </p:nvSpPr>
        <p:spPr>
          <a:xfrm>
            <a:off x="824400" y="2145600"/>
            <a:ext cx="97457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59AEEE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@Override</a:t>
            </a:r>
          </a:p>
          <a:p>
            <a:r>
              <a:rPr lang="fr-FR" sz="20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public</a:t>
            </a:r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</a:t>
            </a:r>
            <a:r>
              <a:rPr lang="fr-FR" sz="2000" dirty="0">
                <a:solidFill>
                  <a:srgbClr val="59AEEE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ProcessingHandlerResponse handle</a:t>
            </a:r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(</a:t>
            </a:r>
            <a:r>
              <a:rPr lang="fr-FR" sz="2000" dirty="0">
                <a:solidFill>
                  <a:srgbClr val="A6E22E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ErrorHandlerContext context</a:t>
            </a:r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, 						 </a:t>
            </a:r>
            <a:r>
              <a:rPr lang="fr-FR" sz="2000" dirty="0">
                <a:solidFill>
                  <a:srgbClr val="A6E22E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Record&lt;?, ?&gt; record</a:t>
            </a:r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, </a:t>
            </a:r>
          </a:p>
          <a:p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                                       </a:t>
            </a:r>
            <a:r>
              <a:rPr lang="fr-FR" sz="2000" dirty="0">
                <a:solidFill>
                  <a:srgbClr val="A6E22E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Exception exception</a:t>
            </a:r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) {</a:t>
            </a:r>
          </a:p>
          <a:p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   </a:t>
            </a:r>
            <a:r>
              <a:rPr lang="fr-FR" sz="20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if</a:t>
            </a:r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(</a:t>
            </a:r>
            <a:r>
              <a:rPr lang="en-US" sz="2000" dirty="0">
                <a:latin typeface="Consolas" panose="020B0609020204030204" pitchFamily="49" charset="0"/>
                <a:ea typeface="Inter" panose="02000503000000020004" pitchFamily="2" charset="0"/>
              </a:rPr>
              <a:t>record.value() </a:t>
            </a:r>
            <a:r>
              <a:rPr lang="en-US" sz="20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instanceof</a:t>
            </a:r>
            <a:r>
              <a:rPr lang="en-US" sz="2000" dirty="0">
                <a:latin typeface="Consolas" panose="020B0609020204030204" pitchFamily="49" charset="0"/>
                <a:ea typeface="Inter" panose="02000503000000020004" pitchFamily="2" charset="0"/>
              </a:rPr>
              <a:t> DeliveryBooked deliveryBooked</a:t>
            </a:r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) { </a:t>
            </a:r>
          </a:p>
          <a:p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       </a:t>
            </a:r>
            <a:r>
              <a:rPr lang="fr-FR" sz="20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return </a:t>
            </a:r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deliveryBooked.getNumberOfTires() == </a:t>
            </a:r>
            <a:r>
              <a:rPr lang="fr-FR" sz="20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null</a:t>
            </a:r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?    		            ProcessingHandlerResponse.CONTINUE :  		 	            ProcessingHandlerResponse.FAIL;</a:t>
            </a:r>
          </a:p>
          <a:p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   }</a:t>
            </a:r>
          </a:p>
          <a:p>
            <a:endParaRPr lang="fr-FR" sz="2000" dirty="0">
              <a:latin typeface="Consolas" panose="020B0609020204030204" pitchFamily="49" charset="0"/>
              <a:ea typeface="Inter" panose="02000503000000020004" pitchFamily="2" charset="0"/>
            </a:endParaRPr>
          </a:p>
          <a:p>
            <a:r>
              <a:rPr lang="fr-FR" sz="20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    return</a:t>
            </a:r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ProcessingHandlerResponse.CONTINUE;</a:t>
            </a:r>
          </a:p>
          <a:p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}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10487D18-57D9-2A59-901F-11AF39920325}"/>
              </a:ext>
            </a:extLst>
          </p:cNvPr>
          <p:cNvSpPr txBox="1">
            <a:spLocks/>
          </p:cNvSpPr>
          <p:nvPr/>
        </p:nvSpPr>
        <p:spPr>
          <a:xfrm>
            <a:off x="637784" y="518400"/>
            <a:ext cx="10515600" cy="4247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>
                <a:solidFill>
                  <a:schemeClr val="tx2"/>
                </a:solidFill>
                <a:latin typeface="Michelin SemiBold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accent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Processing Exception Handler (KIP-1033)</a:t>
            </a:r>
          </a:p>
        </p:txBody>
      </p:sp>
      <p:pic>
        <p:nvPicPr>
          <p:cNvPr id="8" name="Image 7" descr="Une image contenant Graphique, dessin humoristique, graphisme, conception&#10;&#10;Le contenu généré par l’IA peut être incorrect.">
            <a:extLst>
              <a:ext uri="{FF2B5EF4-FFF2-40B4-BE49-F238E27FC236}">
                <a16:creationId xmlns:a16="http://schemas.microsoft.com/office/drawing/2014/main" id="{8F0957FF-0172-1F9F-251F-FC42718A4A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64" t="16763" r="3687" b="17142"/>
          <a:stretch/>
        </p:blipFill>
        <p:spPr>
          <a:xfrm>
            <a:off x="9892030" y="6341107"/>
            <a:ext cx="2174182" cy="4176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23C2F7F1-50FB-C1E4-4D44-71EFB4E737DB}"/>
              </a:ext>
            </a:extLst>
          </p:cNvPr>
          <p:cNvSpPr txBox="1"/>
          <p:nvPr/>
        </p:nvSpPr>
        <p:spPr>
          <a:xfrm>
            <a:off x="824172" y="1447061"/>
            <a:ext cx="11242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Consolas" panose="020B0609020204030204" pitchFamily="49" charset="0"/>
              </a:rPr>
              <a:t>processing.exception.handler</a:t>
            </a:r>
            <a:r>
              <a:rPr lang="fr-FR" sz="2400" dirty="0">
                <a:latin typeface="Consolas" panose="020B0609020204030204" pitchFamily="49" charset="0"/>
              </a:rPr>
              <a:t>=com.example.CustomProcessingHandler</a:t>
            </a:r>
            <a:endParaRPr lang="fr-FR" sz="24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119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972793-BBA5-C793-40D9-BFDB2B38A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267EFA1-2F7D-75CB-0819-FAA7073A9A2F}"/>
              </a:ext>
            </a:extLst>
          </p:cNvPr>
          <p:cNvSpPr txBox="1"/>
          <p:nvPr/>
        </p:nvSpPr>
        <p:spPr>
          <a:xfrm>
            <a:off x="1307666" y="1905506"/>
            <a:ext cx="95766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Inter" panose="02000503000000020004" pitchFamily="2" charset="0"/>
                <a:ea typeface="Inter" panose="02000503000000020004" pitchFamily="2" charset="0"/>
              </a:rPr>
              <a:t>Metrics:</a:t>
            </a:r>
          </a:p>
          <a:p>
            <a:endParaRPr lang="fr-FR" sz="24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400" b="1" dirty="0">
                <a:latin typeface="Consolas" panose="020B0609020204030204" pitchFamily="49" charset="0"/>
                <a:ea typeface="Inter" panose="02000503000000020004" pitchFamily="2" charset="0"/>
              </a:rPr>
              <a:t>Dropped-record-total</a:t>
            </a:r>
            <a:r>
              <a:rPr lang="fr-FR" sz="2400" dirty="0">
                <a:latin typeface="Inter" panose="02000503000000020004" pitchFamily="2" charset="0"/>
                <a:ea typeface="Inter" panose="02000503000000020004" pitchFamily="2" charset="0"/>
              </a:rPr>
              <a:t>: 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The total number of dropped records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onsolas" panose="020B0609020204030204" pitchFamily="49" charset="0"/>
                <a:ea typeface="Inter" panose="02000503000000020004" pitchFamily="2" charset="0"/>
              </a:rPr>
              <a:t>Dropped-record-rate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: The average number of dropped records per second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Updated when </a:t>
            </a:r>
            <a:r>
              <a:rPr lang="en-US" sz="2400" dirty="0">
                <a:latin typeface="Consolas" panose="020B0609020204030204" pitchFamily="49" charset="0"/>
                <a:ea typeface="Inter" panose="02000503000000020004" pitchFamily="2" charset="0"/>
              </a:rPr>
              <a:t>ProcessingExceptionHandler</a:t>
            </a: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 is set to </a:t>
            </a:r>
            <a:r>
              <a:rPr lang="en-US" sz="24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CONTINUE</a:t>
            </a:r>
          </a:p>
        </p:txBody>
      </p:sp>
      <p:pic>
        <p:nvPicPr>
          <p:cNvPr id="3" name="Image 2" descr="Une image contenant Graphique, dessin humoristique, graphisme, conception&#10;&#10;Le contenu généré par l’IA peut être incorrect.">
            <a:extLst>
              <a:ext uri="{FF2B5EF4-FFF2-40B4-BE49-F238E27FC236}">
                <a16:creationId xmlns:a16="http://schemas.microsoft.com/office/drawing/2014/main" id="{C7799597-7F98-E158-349A-7CFBEA2D0C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64" t="16763" r="3687" b="17142"/>
          <a:stretch/>
        </p:blipFill>
        <p:spPr>
          <a:xfrm>
            <a:off x="9892030" y="6341107"/>
            <a:ext cx="2174182" cy="417600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F1503856-5612-ACC9-C6F5-F34B04FD7CA3}"/>
              </a:ext>
            </a:extLst>
          </p:cNvPr>
          <p:cNvSpPr txBox="1">
            <a:spLocks/>
          </p:cNvSpPr>
          <p:nvPr/>
        </p:nvSpPr>
        <p:spPr>
          <a:xfrm>
            <a:off x="637784" y="518400"/>
            <a:ext cx="10515600" cy="4247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>
                <a:solidFill>
                  <a:schemeClr val="tx2"/>
                </a:solidFill>
                <a:latin typeface="Michelin SemiBold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fr-FR" sz="2400">
                <a:solidFill>
                  <a:schemeClr val="accent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Processing Exception Handler (KIP-1033)</a:t>
            </a:r>
            <a:endParaRPr lang="fr-FR" sz="2400" dirty="0">
              <a:solidFill>
                <a:schemeClr val="accent1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749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6F9026ED-A439-3369-E41B-D77EEEA9373E}"/>
              </a:ext>
            </a:extLst>
          </p:cNvPr>
          <p:cNvSpPr txBox="1"/>
          <p:nvPr/>
        </p:nvSpPr>
        <p:spPr>
          <a:xfrm>
            <a:off x="1703614" y="2551837"/>
            <a:ext cx="87847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5400" b="1" dirty="0">
                <a:solidFill>
                  <a:srgbClr val="002060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Dead Letter Queue </a:t>
            </a:r>
          </a:p>
          <a:p>
            <a:pPr algn="ctr"/>
            <a:r>
              <a:rPr lang="fr-FR" sz="5400" b="1" dirty="0">
                <a:solidFill>
                  <a:srgbClr val="002060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(KIP-1034)</a:t>
            </a:r>
          </a:p>
        </p:txBody>
      </p:sp>
      <p:pic>
        <p:nvPicPr>
          <p:cNvPr id="4" name="Image 3" descr="Une image contenant Graphique, dessin humoristique, graphisme, conception&#10;&#10;Le contenu généré par l’IA peut être incorrect.">
            <a:extLst>
              <a:ext uri="{FF2B5EF4-FFF2-40B4-BE49-F238E27FC236}">
                <a16:creationId xmlns:a16="http://schemas.microsoft.com/office/drawing/2014/main" id="{684C2114-2C24-46E5-348A-AE6E9F74AD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64" t="16763" r="3687" b="17142"/>
          <a:stretch/>
        </p:blipFill>
        <p:spPr>
          <a:xfrm>
            <a:off x="9892030" y="6341107"/>
            <a:ext cx="2174182" cy="4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765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E62C7-4F2C-BCC3-7E9C-4C6A513B9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Graphique, dessin humoristique, graphisme, conception&#10;&#10;Le contenu généré par l’IA peut être incorrect.">
            <a:extLst>
              <a:ext uri="{FF2B5EF4-FFF2-40B4-BE49-F238E27FC236}">
                <a16:creationId xmlns:a16="http://schemas.microsoft.com/office/drawing/2014/main" id="{9F3D86B2-56B1-2D4A-940C-0848E1FF51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64" t="16763" r="3687" b="17142"/>
          <a:stretch/>
        </p:blipFill>
        <p:spPr>
          <a:xfrm>
            <a:off x="9892030" y="6341107"/>
            <a:ext cx="2174182" cy="417600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E0BF243D-1AEC-0905-A1EB-0890141E5B6B}"/>
              </a:ext>
            </a:extLst>
          </p:cNvPr>
          <p:cNvSpPr txBox="1">
            <a:spLocks/>
          </p:cNvSpPr>
          <p:nvPr/>
        </p:nvSpPr>
        <p:spPr>
          <a:xfrm>
            <a:off x="637784" y="518400"/>
            <a:ext cx="10515600" cy="4247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>
                <a:solidFill>
                  <a:schemeClr val="tx2"/>
                </a:solidFill>
                <a:latin typeface="Michelin SemiBold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accent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Dead Letter Queue (KIP-1034)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8ECC86B-83DD-BD43-7136-3186CF3EB03B}"/>
              </a:ext>
            </a:extLst>
          </p:cNvPr>
          <p:cNvSpPr txBox="1"/>
          <p:nvPr/>
        </p:nvSpPr>
        <p:spPr>
          <a:xfrm>
            <a:off x="780912" y="1872077"/>
            <a:ext cx="49187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Inter" panose="02000503000000020004" pitchFamily="2" charset="0"/>
                <a:ea typeface="Inter" panose="02000503000000020004" pitchFamily="2" charset="0"/>
              </a:rPr>
              <a:t>A dedicated Kafka topic to send </a:t>
            </a:r>
            <a:r>
              <a:rPr lang="fr-FR" sz="2400" b="1" dirty="0">
                <a:latin typeface="Inter" panose="02000503000000020004" pitchFamily="2" charset="0"/>
                <a:ea typeface="Inter" panose="02000503000000020004" pitchFamily="2" charset="0"/>
              </a:rPr>
              <a:t>failing messages</a:t>
            </a:r>
          </a:p>
          <a:p>
            <a:endParaRPr lang="fr-FR" sz="24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r>
              <a:rPr lang="fr-FR" sz="2400" dirty="0">
                <a:latin typeface="Inter" panose="02000503000000020004" pitchFamily="2" charset="0"/>
                <a:ea typeface="Inter" panose="02000503000000020004" pitchFamily="2" charset="0"/>
              </a:rPr>
              <a:t>Need a </a:t>
            </a:r>
            <a:r>
              <a:rPr lang="fr-FR" sz="2400" b="1" dirty="0">
                <a:latin typeface="Inter" panose="02000503000000020004" pitchFamily="2" charset="0"/>
                <a:ea typeface="Inter" panose="02000503000000020004" pitchFamily="2" charset="0"/>
              </a:rPr>
              <a:t>handling logic </a:t>
            </a:r>
            <a:r>
              <a:rPr lang="fr-FR" sz="2400" dirty="0">
                <a:latin typeface="Inter" panose="02000503000000020004" pitchFamily="2" charset="0"/>
                <a:ea typeface="Inter" panose="02000503000000020004" pitchFamily="2" charset="0"/>
              </a:rPr>
              <a:t>and </a:t>
            </a:r>
            <a:r>
              <a:rPr lang="fr-FR" sz="2400" b="1" dirty="0">
                <a:latin typeface="Inter" panose="02000503000000020004" pitchFamily="2" charset="0"/>
                <a:ea typeface="Inter" panose="02000503000000020004" pitchFamily="2" charset="0"/>
              </a:rPr>
              <a:t>routing logic </a:t>
            </a:r>
            <a:r>
              <a:rPr lang="fr-FR" sz="2400" dirty="0">
                <a:latin typeface="Inter" panose="02000503000000020004" pitchFamily="2" charset="0"/>
                <a:ea typeface="Inter" panose="02000503000000020004" pitchFamily="2" charset="0"/>
              </a:rPr>
              <a:t>(e.g., </a:t>
            </a:r>
            <a:r>
              <a:rPr lang="fr-FR" sz="2400" dirty="0">
                <a:latin typeface="Consolas" panose="020B0609020204030204" pitchFamily="49" charset="0"/>
                <a:ea typeface="Inter" panose="02000503000000020004" pitchFamily="2" charset="0"/>
              </a:rPr>
              <a:t>split</a:t>
            </a:r>
            <a:r>
              <a:rPr lang="fr-FR" sz="2400" dirty="0">
                <a:latin typeface="Inter" panose="02000503000000020004" pitchFamily="2" charset="0"/>
                <a:ea typeface="Inter" panose="02000503000000020004" pitchFamily="2" charset="0"/>
              </a:rPr>
              <a:t>)</a:t>
            </a:r>
          </a:p>
          <a:p>
            <a:endParaRPr lang="fr-FR" sz="24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r>
              <a:rPr lang="fr-FR" sz="2400" dirty="0">
                <a:latin typeface="Inter" panose="02000503000000020004" pitchFamily="2" charset="0"/>
                <a:ea typeface="Inter" panose="02000503000000020004" pitchFamily="2" charset="0"/>
              </a:rPr>
              <a:t>🚀 </a:t>
            </a:r>
            <a:r>
              <a:rPr lang="fr-FR" sz="2400" b="1" dirty="0">
                <a:latin typeface="Inter" panose="02000503000000020004" pitchFamily="2" charset="0"/>
                <a:ea typeface="Inter" panose="02000503000000020004" pitchFamily="2" charset="0"/>
              </a:rPr>
              <a:t>Benefits</a:t>
            </a:r>
            <a:r>
              <a:rPr lang="fr-FR" sz="2400" dirty="0">
                <a:latin typeface="Inter" panose="02000503000000020004" pitchFamily="2" charset="0"/>
                <a:ea typeface="Inter" panose="02000503000000020004" pitchFamily="2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latin typeface="Inter" panose="02000503000000020004" pitchFamily="2" charset="0"/>
                <a:ea typeface="Inter" panose="02000503000000020004" pitchFamily="2" charset="0"/>
              </a:rPr>
              <a:t>Fault tolerance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Data integrity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Inter" panose="02000503000000020004" pitchFamily="2" charset="0"/>
                <a:ea typeface="Inter" panose="02000503000000020004" pitchFamily="2" charset="0"/>
              </a:rPr>
              <a:t>Monitoring</a:t>
            </a:r>
            <a:endParaRPr lang="fr-FR" sz="24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pic>
        <p:nvPicPr>
          <p:cNvPr id="14" name="Graphique 13">
            <a:extLst>
              <a:ext uri="{FF2B5EF4-FFF2-40B4-BE49-F238E27FC236}">
                <a16:creationId xmlns:a16="http://schemas.microsoft.com/office/drawing/2014/main" id="{F13815CD-AB75-3DE3-2593-11322B974F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3471" y="2293119"/>
            <a:ext cx="6293707" cy="294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10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3C160-0F7E-0B19-964F-CF96FCB70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ADAB58BC-74E0-B11A-557F-86816E7E8BD5}"/>
              </a:ext>
            </a:extLst>
          </p:cNvPr>
          <p:cNvSpPr txBox="1"/>
          <p:nvPr/>
        </p:nvSpPr>
        <p:spPr>
          <a:xfrm>
            <a:off x="1152618" y="1316823"/>
            <a:ext cx="6630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Inter" panose="02000503000000020004" pitchFamily="2" charset="0"/>
                <a:ea typeface="Inter" panose="02000503000000020004" pitchFamily="2" charset="0"/>
              </a:rPr>
              <a:t>Routing to a DLQ topic </a:t>
            </a:r>
            <a:r>
              <a:rPr lang="fr-FR" sz="2800" dirty="0" err="1">
                <a:latin typeface="Inter" panose="02000503000000020004" pitchFamily="2" charset="0"/>
                <a:ea typeface="Inter" panose="02000503000000020004" pitchFamily="2" charset="0"/>
              </a:rPr>
              <a:t>using</a:t>
            </a:r>
            <a:r>
              <a:rPr lang="fr-FR" sz="2800" dirty="0">
                <a:latin typeface="Inter" panose="02000503000000020004" pitchFamily="2" charset="0"/>
                <a:ea typeface="Inter" panose="02000503000000020004" pitchFamily="2" charset="0"/>
              </a:rPr>
              <a:t> branches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056D14CE-A251-BED8-969C-E40FF066CFC7}"/>
              </a:ext>
            </a:extLst>
          </p:cNvPr>
          <p:cNvSpPr txBox="1">
            <a:spLocks/>
          </p:cNvSpPr>
          <p:nvPr/>
        </p:nvSpPr>
        <p:spPr>
          <a:xfrm>
            <a:off x="637784" y="518400"/>
            <a:ext cx="10515600" cy="4247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>
                <a:solidFill>
                  <a:schemeClr val="tx2"/>
                </a:solidFill>
                <a:latin typeface="Michelin SemiBold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accent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Dead Letter Queue (KIP-1034)</a:t>
            </a:r>
          </a:p>
        </p:txBody>
      </p:sp>
      <p:pic>
        <p:nvPicPr>
          <p:cNvPr id="8" name="Image 7" descr="Une image contenant Graphique, dessin humoristique, graphisme, conception&#10;&#10;Le contenu généré par l’IA peut être incorrect.">
            <a:extLst>
              <a:ext uri="{FF2B5EF4-FFF2-40B4-BE49-F238E27FC236}">
                <a16:creationId xmlns:a16="http://schemas.microsoft.com/office/drawing/2014/main" id="{7A28CC7B-2E1A-CFE7-1091-189C415927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64" t="16763" r="3687" b="17142"/>
          <a:stretch/>
        </p:blipFill>
        <p:spPr>
          <a:xfrm>
            <a:off x="9892030" y="6341107"/>
            <a:ext cx="2174182" cy="4176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0DC149E-4F71-C8E5-5D10-605E2776E771}"/>
              </a:ext>
            </a:extLst>
          </p:cNvPr>
          <p:cNvSpPr txBox="1"/>
          <p:nvPr/>
        </p:nvSpPr>
        <p:spPr>
          <a:xfrm>
            <a:off x="1152618" y="2153839"/>
            <a:ext cx="1051560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900" dirty="0">
                <a:latin typeface="consolas" panose="020B0609020204030204" pitchFamily="49" charset="0"/>
                <a:ea typeface="Inter" panose="02000503000000020004" pitchFamily="2" charset="0"/>
              </a:rPr>
              <a:t>streamsBuilder.stream(</a:t>
            </a:r>
            <a:r>
              <a:rPr lang="fr-FR" sz="1900" dirty="0">
                <a:solidFill>
                  <a:srgbClr val="98C37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"input_topic"</a:t>
            </a:r>
            <a:r>
              <a:rPr lang="fr-FR" sz="1900" dirty="0">
                <a:latin typeface="consolas" panose="020B0609020204030204" pitchFamily="49" charset="0"/>
                <a:ea typeface="Inter" panose="02000503000000020004" pitchFamily="2" charset="0"/>
              </a:rPr>
              <a:t>)</a:t>
            </a:r>
          </a:p>
          <a:p>
            <a:r>
              <a:rPr lang="fr-FR" sz="1900" dirty="0">
                <a:latin typeface="consolas" panose="020B0609020204030204" pitchFamily="49" charset="0"/>
                <a:ea typeface="Inter" panose="02000503000000020004" pitchFamily="2" charset="0"/>
              </a:rPr>
              <a:t>    .mapValues(value -&gt; {</a:t>
            </a:r>
          </a:p>
          <a:p>
            <a:r>
              <a:rPr lang="fr-FR" sz="1900" dirty="0">
                <a:latin typeface="consolas" panose="020B0609020204030204" pitchFamily="49" charset="0"/>
                <a:ea typeface="Inter" panose="02000503000000020004" pitchFamily="2" charset="0"/>
              </a:rPr>
              <a:t>        </a:t>
            </a:r>
            <a:r>
              <a:rPr lang="fr-FR" sz="19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try</a:t>
            </a:r>
            <a:r>
              <a:rPr lang="fr-FR" sz="1900" dirty="0">
                <a:latin typeface="consolas" panose="020B0609020204030204" pitchFamily="49" charset="0"/>
                <a:ea typeface="Inter" panose="02000503000000020004" pitchFamily="2" charset="0"/>
              </a:rPr>
              <a:t> {</a:t>
            </a:r>
          </a:p>
          <a:p>
            <a:r>
              <a:rPr lang="fr-FR" sz="1900" dirty="0">
                <a:latin typeface="consolas" panose="020B0609020204030204" pitchFamily="49" charset="0"/>
                <a:ea typeface="Inter" panose="02000503000000020004" pitchFamily="2" charset="0"/>
              </a:rPr>
              <a:t>            </a:t>
            </a:r>
            <a:r>
              <a:rPr lang="fr-FR" sz="19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return</a:t>
            </a:r>
            <a:r>
              <a:rPr lang="fr-FR" sz="1900" dirty="0">
                <a:latin typeface="consolas" panose="020B0609020204030204" pitchFamily="49" charset="0"/>
                <a:ea typeface="Inter" panose="02000503000000020004" pitchFamily="2" charset="0"/>
              </a:rPr>
              <a:t> parseFromJson(value);</a:t>
            </a:r>
          </a:p>
          <a:p>
            <a:r>
              <a:rPr lang="fr-FR" sz="1900" dirty="0">
                <a:latin typeface="consolas" panose="020B0609020204030204" pitchFamily="49" charset="0"/>
                <a:ea typeface="Inter" panose="02000503000000020004" pitchFamily="2" charset="0"/>
              </a:rPr>
              <a:t>        } </a:t>
            </a:r>
            <a:r>
              <a:rPr lang="fr-FR" sz="19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catch</a:t>
            </a:r>
            <a:r>
              <a:rPr lang="fr-FR" sz="1900" dirty="0">
                <a:latin typeface="consolas" panose="020B0609020204030204" pitchFamily="49" charset="0"/>
                <a:ea typeface="Inter" panose="02000503000000020004" pitchFamily="2" charset="0"/>
              </a:rPr>
              <a:t> (Exception e) {</a:t>
            </a:r>
          </a:p>
          <a:p>
            <a:r>
              <a:rPr lang="fr-FR" sz="1900" dirty="0">
                <a:latin typeface="consolas" panose="020B0609020204030204" pitchFamily="49" charset="0"/>
                <a:ea typeface="Inter" panose="02000503000000020004" pitchFamily="2" charset="0"/>
              </a:rPr>
              <a:t>            log.error(</a:t>
            </a:r>
            <a:r>
              <a:rPr lang="fr-FR" sz="1900" dirty="0">
                <a:solidFill>
                  <a:srgbClr val="98C37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"Error parsing value {}"</a:t>
            </a:r>
            <a:r>
              <a:rPr lang="fr-FR" sz="1900" dirty="0">
                <a:latin typeface="consolas" panose="020B0609020204030204" pitchFamily="49" charset="0"/>
                <a:ea typeface="Inter" panose="02000503000000020004" pitchFamily="2" charset="0"/>
              </a:rPr>
              <a:t>, value, e);</a:t>
            </a:r>
          </a:p>
          <a:p>
            <a:r>
              <a:rPr lang="fr-FR" sz="1900" dirty="0">
                <a:latin typeface="consolas" panose="020B0609020204030204" pitchFamily="49" charset="0"/>
                <a:ea typeface="Inter" panose="02000503000000020004" pitchFamily="2" charset="0"/>
              </a:rPr>
              <a:t>            </a:t>
            </a:r>
            <a:r>
              <a:rPr lang="fr-FR" sz="19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return null</a:t>
            </a:r>
            <a:r>
              <a:rPr lang="fr-FR" sz="1900" dirty="0">
                <a:latin typeface="consolas" panose="020B0609020204030204" pitchFamily="49" charset="0"/>
                <a:ea typeface="Inter" panose="02000503000000020004" pitchFamily="2" charset="0"/>
              </a:rPr>
              <a:t>;</a:t>
            </a:r>
          </a:p>
          <a:p>
            <a:r>
              <a:rPr lang="fr-FR" sz="1900" dirty="0">
                <a:latin typeface="consolas" panose="020B0609020204030204" pitchFamily="49" charset="0"/>
                <a:ea typeface="Inter" panose="02000503000000020004" pitchFamily="2" charset="0"/>
              </a:rPr>
              <a:t>        }</a:t>
            </a:r>
          </a:p>
          <a:p>
            <a:r>
              <a:rPr lang="fr-FR" sz="1900" dirty="0">
                <a:latin typeface="consolas" panose="020B0609020204030204" pitchFamily="49" charset="0"/>
                <a:ea typeface="Inter" panose="02000503000000020004" pitchFamily="2" charset="0"/>
              </a:rPr>
              <a:t>    })</a:t>
            </a:r>
          </a:p>
          <a:p>
            <a:r>
              <a:rPr lang="fr-FR" sz="1900" dirty="0">
                <a:latin typeface="consolas" panose="020B0609020204030204" pitchFamily="49" charset="0"/>
                <a:ea typeface="Inter" panose="02000503000000020004" pitchFamily="2" charset="0"/>
              </a:rPr>
              <a:t>    .split()</a:t>
            </a:r>
          </a:p>
          <a:p>
            <a:r>
              <a:rPr lang="fr-FR" sz="1900" dirty="0">
                <a:latin typeface="consolas" panose="020B0609020204030204" pitchFamily="49" charset="0"/>
                <a:ea typeface="Inter" panose="02000503000000020004" pitchFamily="2" charset="0"/>
              </a:rPr>
              <a:t>    .branch((key, value) -&gt; value != </a:t>
            </a:r>
            <a:r>
              <a:rPr lang="fr-FR" sz="19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null</a:t>
            </a:r>
            <a:r>
              <a:rPr lang="fr-FR" sz="1900" dirty="0">
                <a:latin typeface="consolas" panose="020B0609020204030204" pitchFamily="49" charset="0"/>
                <a:ea typeface="Inter" panose="02000503000000020004" pitchFamily="2" charset="0"/>
              </a:rPr>
              <a:t>, Branched.as(</a:t>
            </a:r>
            <a:r>
              <a:rPr lang="fr-FR" sz="1900" dirty="0">
                <a:solidFill>
                  <a:srgbClr val="98C37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"success"</a:t>
            </a:r>
            <a:r>
              <a:rPr lang="fr-FR" sz="1900" dirty="0">
                <a:latin typeface="consolas" panose="020B0609020204030204" pitchFamily="49" charset="0"/>
                <a:ea typeface="Inter" panose="02000503000000020004" pitchFamily="2" charset="0"/>
              </a:rPr>
              <a:t>))</a:t>
            </a:r>
          </a:p>
          <a:p>
            <a:r>
              <a:rPr lang="fr-FR" sz="1900" dirty="0">
                <a:latin typeface="consolas" panose="020B0609020204030204" pitchFamily="49" charset="0"/>
                <a:ea typeface="Inter" panose="02000503000000020004" pitchFamily="2" charset="0"/>
              </a:rPr>
              <a:t>    .defaultBranch(Branched.withConsumer(stream -&gt; </a:t>
            </a:r>
            <a:r>
              <a:rPr lang="fr-FR" sz="1900" b="1" dirty="0">
                <a:latin typeface="consolas" panose="020B0609020204030204" pitchFamily="49" charset="0"/>
                <a:ea typeface="Inter" panose="02000503000000020004" pitchFamily="2" charset="0"/>
              </a:rPr>
              <a:t>forwardToDLQ</a:t>
            </a:r>
            <a:r>
              <a:rPr lang="fr-FR" sz="1900" dirty="0">
                <a:latin typeface="consolas" panose="020B0609020204030204" pitchFamily="49" charset="0"/>
                <a:ea typeface="Inter" panose="02000503000000020004" pitchFamily="2" charset="0"/>
              </a:rPr>
              <a:t>(stream)))</a:t>
            </a:r>
          </a:p>
          <a:p>
            <a:r>
              <a:rPr lang="fr-FR" sz="1900" dirty="0">
                <a:latin typeface="consolas" panose="020B0609020204030204" pitchFamily="49" charset="0"/>
                <a:ea typeface="Inter" panose="02000503000000020004" pitchFamily="2" charset="0"/>
              </a:rPr>
              <a:t>    .get(</a:t>
            </a:r>
            <a:r>
              <a:rPr lang="fr-FR" sz="1900" dirty="0">
                <a:solidFill>
                  <a:srgbClr val="98C37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"success"</a:t>
            </a:r>
            <a:r>
              <a:rPr lang="fr-FR" sz="1900" dirty="0">
                <a:latin typeface="consolas" panose="020B0609020204030204" pitchFamily="49" charset="0"/>
                <a:ea typeface="Inter" panose="02000503000000020004" pitchFamily="2" charset="0"/>
              </a:rPr>
              <a:t>)</a:t>
            </a:r>
          </a:p>
          <a:p>
            <a:r>
              <a:rPr lang="fr-FR" sz="1900" dirty="0">
                <a:latin typeface="consolas" panose="020B0609020204030204" pitchFamily="49" charset="0"/>
                <a:ea typeface="Inter" panose="02000503000000020004" pitchFamily="2" charset="0"/>
              </a:rPr>
              <a:t>    ...</a:t>
            </a:r>
          </a:p>
        </p:txBody>
      </p:sp>
    </p:spTree>
    <p:extLst>
      <p:ext uri="{BB962C8B-B14F-4D97-AF65-F5344CB8AC3E}">
        <p14:creationId xmlns:p14="http://schemas.microsoft.com/office/powerpoint/2010/main" val="3108854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9B46D-EEAA-647E-44FE-66C7D0F8C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9C54DBBF-53B6-1964-9EAF-1D770A6A3F24}"/>
              </a:ext>
            </a:extLst>
          </p:cNvPr>
          <p:cNvSpPr txBox="1">
            <a:spLocks/>
          </p:cNvSpPr>
          <p:nvPr/>
        </p:nvSpPr>
        <p:spPr>
          <a:xfrm>
            <a:off x="637784" y="518400"/>
            <a:ext cx="10515600" cy="4247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>
                <a:solidFill>
                  <a:schemeClr val="tx2"/>
                </a:solidFill>
                <a:latin typeface="Michelin SemiBold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accent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Dead Letter Queue (KIP-1034)</a:t>
            </a:r>
          </a:p>
        </p:txBody>
      </p:sp>
      <p:pic>
        <p:nvPicPr>
          <p:cNvPr id="8" name="Image 7" descr="Une image contenant Graphique, dessin humoristique, graphisme, conception&#10;&#10;Le contenu généré par l’IA peut être incorrect.">
            <a:extLst>
              <a:ext uri="{FF2B5EF4-FFF2-40B4-BE49-F238E27FC236}">
                <a16:creationId xmlns:a16="http://schemas.microsoft.com/office/drawing/2014/main" id="{AD5B1C8F-AFBF-23FC-20CB-411CE81327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64" t="16763" r="3687" b="17142"/>
          <a:stretch/>
        </p:blipFill>
        <p:spPr>
          <a:xfrm>
            <a:off x="9892030" y="6341107"/>
            <a:ext cx="2174182" cy="4176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0196C04-94CF-82FB-C930-4D82FF24CCC4}"/>
              </a:ext>
            </a:extLst>
          </p:cNvPr>
          <p:cNvSpPr txBox="1"/>
          <p:nvPr/>
        </p:nvSpPr>
        <p:spPr>
          <a:xfrm>
            <a:off x="1152000" y="1316823"/>
            <a:ext cx="9025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Inter" panose="02000503000000020004" pitchFamily="2" charset="0"/>
                <a:ea typeface="Inter" panose="02000503000000020004" pitchFamily="2" charset="0"/>
              </a:rPr>
              <a:t>Routing to a DLQ topic using a producer in handlers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CFCA273-FF46-090A-24F3-D62B584E3C03}"/>
              </a:ext>
            </a:extLst>
          </p:cNvPr>
          <p:cNvSpPr txBox="1"/>
          <p:nvPr/>
        </p:nvSpPr>
        <p:spPr>
          <a:xfrm>
            <a:off x="1152000" y="2116800"/>
            <a:ext cx="993938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59AEEE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@Override</a:t>
            </a:r>
          </a:p>
          <a:p>
            <a:r>
              <a:rPr lang="fr-FR" sz="20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public</a:t>
            </a:r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</a:t>
            </a:r>
            <a:r>
              <a:rPr lang="fr-FR" sz="2000" dirty="0">
                <a:solidFill>
                  <a:srgbClr val="59AEEE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ProcessingHandlerResponse handle</a:t>
            </a:r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(</a:t>
            </a:r>
            <a:r>
              <a:rPr lang="fr-FR" sz="2000" dirty="0">
                <a:solidFill>
                  <a:srgbClr val="A6E22E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ErrorHandlerContext context</a:t>
            </a:r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, 						 </a:t>
            </a:r>
            <a:r>
              <a:rPr lang="fr-FR" sz="2000" dirty="0">
                <a:solidFill>
                  <a:srgbClr val="A6E22E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Record&lt;?, ?&gt; record</a:t>
            </a:r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, </a:t>
            </a:r>
          </a:p>
          <a:p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                                       </a:t>
            </a:r>
            <a:r>
              <a:rPr lang="fr-FR" sz="2000" dirty="0">
                <a:solidFill>
                  <a:srgbClr val="A6E22E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Exception exception</a:t>
            </a:r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) {</a:t>
            </a:r>
          </a:p>
          <a:p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   </a:t>
            </a:r>
            <a:r>
              <a:rPr lang="fr-FR" sz="20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if</a:t>
            </a:r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(</a:t>
            </a:r>
            <a:r>
              <a:rPr lang="en-US" sz="2000" dirty="0">
                <a:latin typeface="Consolas" panose="020B0609020204030204" pitchFamily="49" charset="0"/>
                <a:ea typeface="Inter" panose="02000503000000020004" pitchFamily="2" charset="0"/>
              </a:rPr>
              <a:t>record.value() </a:t>
            </a:r>
            <a:r>
              <a:rPr lang="en-US" sz="20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instanceof</a:t>
            </a:r>
            <a:r>
              <a:rPr lang="en-US" sz="2000" dirty="0">
                <a:latin typeface="Consolas" panose="020B0609020204030204" pitchFamily="49" charset="0"/>
                <a:ea typeface="Inter" panose="02000503000000020004" pitchFamily="2" charset="0"/>
              </a:rPr>
              <a:t> DeliveryBooked deliveryBooked</a:t>
            </a:r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) { </a:t>
            </a:r>
          </a:p>
          <a:p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       </a:t>
            </a:r>
            <a:r>
              <a:rPr lang="fr-FR" sz="20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ea typeface="Inter" panose="02000503000000020004" pitchFamily="2" charset="0"/>
              </a:rPr>
              <a:t>ProducerRecord&lt;String, DeliveryBooked&gt; producerRecord = </a:t>
            </a:r>
            <a:r>
              <a:rPr lang="en-US" sz="20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new</a:t>
            </a:r>
            <a:r>
              <a:rPr lang="en-US" sz="2000" dirty="0">
                <a:latin typeface="Consolas" panose="020B0609020204030204" pitchFamily="49" charset="0"/>
                <a:ea typeface="Inter" panose="02000503000000020004" pitchFamily="2" charset="0"/>
              </a:rPr>
              <a:t>   		  ProducerRecord&lt;&gt;(</a:t>
            </a:r>
            <a:r>
              <a:rPr lang="en-US" sz="2000" dirty="0">
                <a:solidFill>
                  <a:srgbClr val="98C37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"</a:t>
            </a:r>
            <a:r>
              <a:rPr lang="en-US" sz="2000" dirty="0" err="1">
                <a:solidFill>
                  <a:srgbClr val="98C37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dlq_topic</a:t>
            </a:r>
            <a:r>
              <a:rPr lang="en-US" sz="2000" dirty="0">
                <a:solidFill>
                  <a:srgbClr val="98C37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"</a:t>
            </a:r>
            <a:r>
              <a:rPr lang="en-US" sz="2000" dirty="0">
                <a:latin typeface="Consolas" panose="020B0609020204030204" pitchFamily="49" charset="0"/>
                <a:ea typeface="Inter" panose="02000503000000020004" pitchFamily="2" charset="0"/>
              </a:rPr>
              <a:t>, </a:t>
            </a:r>
          </a:p>
          <a:p>
            <a:r>
              <a:rPr lang="en-US" sz="2000" dirty="0">
                <a:latin typeface="Consolas" panose="020B0609020204030204" pitchFamily="49" charset="0"/>
                <a:ea typeface="Inter" panose="02000503000000020004" pitchFamily="2" charset="0"/>
              </a:rPr>
              <a:t>				      (String) record.key(),</a:t>
            </a:r>
          </a:p>
          <a:p>
            <a:r>
              <a:rPr lang="en-US" sz="2000" dirty="0">
                <a:latin typeface="Consolas" panose="020B0609020204030204" pitchFamily="49" charset="0"/>
                <a:ea typeface="Inter" panose="02000503000000020004" pitchFamily="2" charset="0"/>
              </a:rPr>
              <a:t>				      deliveryBooked);</a:t>
            </a:r>
          </a:p>
          <a:p>
            <a:r>
              <a:rPr lang="en-US" sz="2000" dirty="0">
                <a:latin typeface="Consolas" panose="020B0609020204030204" pitchFamily="49" charset="0"/>
                <a:ea typeface="Inter" panose="02000503000000020004" pitchFamily="2" charset="0"/>
              </a:rPr>
              <a:t>         producer.send(producerRecord);</a:t>
            </a:r>
            <a:endParaRPr lang="fr-FR" sz="2000" dirty="0">
              <a:latin typeface="Consolas" panose="020B0609020204030204" pitchFamily="49" charset="0"/>
              <a:ea typeface="Inter" panose="02000503000000020004" pitchFamily="2" charset="0"/>
            </a:endParaRPr>
          </a:p>
          <a:p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   }</a:t>
            </a:r>
          </a:p>
          <a:p>
            <a:endParaRPr lang="fr-FR" sz="2000" dirty="0">
              <a:latin typeface="Consolas" panose="020B0609020204030204" pitchFamily="49" charset="0"/>
              <a:ea typeface="Inter" panose="02000503000000020004" pitchFamily="2" charset="0"/>
            </a:endParaRPr>
          </a:p>
          <a:p>
            <a:r>
              <a:rPr lang="fr-FR" sz="20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    return</a:t>
            </a:r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ProcessingHandlerResponse.CONTINUE;</a:t>
            </a:r>
          </a:p>
          <a:p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16959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8AC1A-BCE0-0B7C-2BF8-A0CF0E403D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6C234AAE-D88A-FAAD-4261-1BFCE30399CB}"/>
              </a:ext>
            </a:extLst>
          </p:cNvPr>
          <p:cNvSpPr txBox="1">
            <a:spLocks/>
          </p:cNvSpPr>
          <p:nvPr/>
        </p:nvSpPr>
        <p:spPr>
          <a:xfrm>
            <a:off x="637784" y="518400"/>
            <a:ext cx="10515600" cy="4247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>
                <a:solidFill>
                  <a:schemeClr val="tx2"/>
                </a:solidFill>
                <a:latin typeface="Michelin SemiBold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accent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Dead Letter Queue (KIP-1034)</a:t>
            </a:r>
          </a:p>
        </p:txBody>
      </p:sp>
      <p:pic>
        <p:nvPicPr>
          <p:cNvPr id="8" name="Image 7" descr="Une image contenant Graphique, dessin humoristique, graphisme, conception&#10;&#10;Le contenu généré par l’IA peut être incorrect.">
            <a:extLst>
              <a:ext uri="{FF2B5EF4-FFF2-40B4-BE49-F238E27FC236}">
                <a16:creationId xmlns:a16="http://schemas.microsoft.com/office/drawing/2014/main" id="{4B78100B-F441-EFFE-7509-8DE33020D1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64" t="16763" r="3687" b="17142"/>
          <a:stretch/>
        </p:blipFill>
        <p:spPr>
          <a:xfrm>
            <a:off x="9892030" y="6341107"/>
            <a:ext cx="2174182" cy="417600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B6991004-7C5B-E8F4-F312-6CAA3E7D5F6E}"/>
              </a:ext>
            </a:extLst>
          </p:cNvPr>
          <p:cNvGrpSpPr/>
          <p:nvPr/>
        </p:nvGrpSpPr>
        <p:grpSpPr>
          <a:xfrm>
            <a:off x="1674797" y="1673599"/>
            <a:ext cx="8940377" cy="584775"/>
            <a:chOff x="1727623" y="1521864"/>
            <a:chExt cx="8940377" cy="584775"/>
          </a:xfrm>
        </p:grpSpPr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D0A50463-1B06-A9A5-14F0-A4E59F6FBC91}"/>
                </a:ext>
              </a:extLst>
            </p:cNvPr>
            <p:cNvSpPr txBox="1"/>
            <p:nvPr/>
          </p:nvSpPr>
          <p:spPr>
            <a:xfrm>
              <a:off x="2459147" y="1553962"/>
              <a:ext cx="82088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>
                  <a:latin typeface="Inter" panose="02000503000000020004" pitchFamily="2" charset="0"/>
                  <a:ea typeface="Inter" panose="02000503000000020004" pitchFamily="2" charset="0"/>
                </a:rPr>
                <a:t>Add </a:t>
              </a:r>
              <a:r>
                <a:rPr lang="fr-FR" sz="2800" b="1" dirty="0">
                  <a:latin typeface="Inter" panose="02000503000000020004" pitchFamily="2" charset="0"/>
                  <a:ea typeface="Inter" panose="02000503000000020004" pitchFamily="2" charset="0"/>
                </a:rPr>
                <a:t>native DLQ </a:t>
              </a:r>
              <a:r>
                <a:rPr lang="fr-FR" sz="2800" dirty="0">
                  <a:latin typeface="Inter" panose="02000503000000020004" pitchFamily="2" charset="0"/>
                  <a:ea typeface="Inter" panose="02000503000000020004" pitchFamily="2" charset="0"/>
                </a:rPr>
                <a:t>routing mechanism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2799F11B-9830-4C9D-34F3-D3BB2322C11A}"/>
                </a:ext>
              </a:extLst>
            </p:cNvPr>
            <p:cNvSpPr txBox="1"/>
            <p:nvPr/>
          </p:nvSpPr>
          <p:spPr>
            <a:xfrm>
              <a:off x="1727623" y="1521864"/>
              <a:ext cx="7315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🚀</a:t>
              </a:r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6F34DD37-CFEF-9485-1D92-D5AC879060F8}"/>
              </a:ext>
            </a:extLst>
          </p:cNvPr>
          <p:cNvGrpSpPr/>
          <p:nvPr/>
        </p:nvGrpSpPr>
        <p:grpSpPr>
          <a:xfrm>
            <a:off x="1674797" y="2904560"/>
            <a:ext cx="8940376" cy="525661"/>
            <a:chOff x="1727623" y="2865098"/>
            <a:chExt cx="8940376" cy="525661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51D5C78C-6DE6-568A-05BF-F6E804DD6624}"/>
                </a:ext>
              </a:extLst>
            </p:cNvPr>
            <p:cNvSpPr txBox="1"/>
            <p:nvPr/>
          </p:nvSpPr>
          <p:spPr>
            <a:xfrm>
              <a:off x="2459146" y="2867539"/>
              <a:ext cx="82088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Inter" panose="02000503000000020004" pitchFamily="2" charset="0"/>
                  <a:ea typeface="Inter" panose="02000503000000020004" pitchFamily="2" charset="0"/>
                </a:rPr>
                <a:t>Reusable</a:t>
              </a:r>
              <a:r>
                <a:rPr lang="en-US" sz="2800" dirty="0">
                  <a:latin typeface="Inter" panose="02000503000000020004" pitchFamily="2" charset="0"/>
                  <a:ea typeface="Inter" panose="02000503000000020004" pitchFamily="2" charset="0"/>
                </a:rPr>
                <a:t> by all exception handlers</a:t>
              </a:r>
              <a:endParaRPr lang="fr-FR" sz="2800" dirty="0"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AD4F5291-37B0-8F0A-A0BF-231521BE8F34}"/>
                </a:ext>
              </a:extLst>
            </p:cNvPr>
            <p:cNvSpPr txBox="1"/>
            <p:nvPr/>
          </p:nvSpPr>
          <p:spPr>
            <a:xfrm>
              <a:off x="1727623" y="2865098"/>
              <a:ext cx="7315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/>
                <a:t>♻️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0BEBE471-BAD1-DA92-9B1A-086BF1794BC9}"/>
              </a:ext>
            </a:extLst>
          </p:cNvPr>
          <p:cNvGrpSpPr/>
          <p:nvPr/>
        </p:nvGrpSpPr>
        <p:grpSpPr>
          <a:xfrm>
            <a:off x="1674798" y="4094619"/>
            <a:ext cx="8842403" cy="552677"/>
            <a:chOff x="1727623" y="4223492"/>
            <a:chExt cx="8842403" cy="552677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52FDBCFE-491C-E66C-9715-CF5913CAA2E4}"/>
                </a:ext>
              </a:extLst>
            </p:cNvPr>
            <p:cNvSpPr txBox="1"/>
            <p:nvPr/>
          </p:nvSpPr>
          <p:spPr>
            <a:xfrm>
              <a:off x="2459143" y="4252949"/>
              <a:ext cx="81108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Inter" panose="02000503000000020004" pitchFamily="2" charset="0"/>
                  <a:ea typeface="Inter" panose="02000503000000020004" pitchFamily="2" charset="0"/>
                </a:rPr>
                <a:t>Identify </a:t>
              </a:r>
              <a:r>
                <a:rPr lang="en-US" sz="2800" b="1" dirty="0">
                  <a:latin typeface="Inter" panose="02000503000000020004" pitchFamily="2" charset="0"/>
                  <a:ea typeface="Inter" panose="02000503000000020004" pitchFamily="2" charset="0"/>
                </a:rPr>
                <a:t>source raw record </a:t>
              </a:r>
              <a:r>
                <a:rPr lang="en-US" sz="2800" dirty="0">
                  <a:latin typeface="Inter" panose="02000503000000020004" pitchFamily="2" charset="0"/>
                  <a:ea typeface="Inter" panose="02000503000000020004" pitchFamily="2" charset="0"/>
                </a:rPr>
                <a:t>for replayability</a:t>
              </a:r>
              <a:endParaRPr lang="fr-FR" sz="2800" b="1" dirty="0">
                <a:latin typeface="Inter" panose="02000503000000020004" pitchFamily="2" charset="0"/>
                <a:ea typeface="Inter" panose="02000503000000020004" pitchFamily="2" charset="0"/>
              </a:endParaRP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51C6BD9A-EC29-6038-6C55-1023AF4036B9}"/>
                </a:ext>
              </a:extLst>
            </p:cNvPr>
            <p:cNvSpPr txBox="1"/>
            <p:nvPr/>
          </p:nvSpPr>
          <p:spPr>
            <a:xfrm>
              <a:off x="1727623" y="4223492"/>
              <a:ext cx="7315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/>
                <a:t>🧾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116F200A-7CD4-EF2A-88A4-B085DC927CF4}"/>
              </a:ext>
            </a:extLst>
          </p:cNvPr>
          <p:cNvGrpSpPr/>
          <p:nvPr/>
        </p:nvGrpSpPr>
        <p:grpSpPr>
          <a:xfrm>
            <a:off x="1674797" y="5261384"/>
            <a:ext cx="8842404" cy="525861"/>
            <a:chOff x="1727623" y="5386999"/>
            <a:chExt cx="8842404" cy="525861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BF199A56-0146-0AC5-31C6-B214CCBF378A}"/>
                </a:ext>
              </a:extLst>
            </p:cNvPr>
            <p:cNvSpPr txBox="1"/>
            <p:nvPr/>
          </p:nvSpPr>
          <p:spPr>
            <a:xfrm>
              <a:off x="2459144" y="5389640"/>
              <a:ext cx="81108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b="1" dirty="0">
                  <a:latin typeface="Inter" panose="02000503000000020004" pitchFamily="2" charset="0"/>
                  <a:ea typeface="Inter" panose="02000503000000020004" pitchFamily="2" charset="0"/>
                </a:rPr>
                <a:t>Voted</a:t>
              </a:r>
              <a:r>
                <a:rPr lang="fr-FR" sz="2800" dirty="0">
                  <a:latin typeface="Inter" panose="02000503000000020004" pitchFamily="2" charset="0"/>
                  <a:ea typeface="Inter" panose="02000503000000020004" pitchFamily="2" charset="0"/>
                </a:rPr>
                <a:t>; implementation </a:t>
              </a:r>
              <a:r>
                <a:rPr lang="fr-FR" sz="2800" b="1" dirty="0">
                  <a:latin typeface="Inter" panose="02000503000000020004" pitchFamily="2" charset="0"/>
                  <a:ea typeface="Inter" panose="02000503000000020004" pitchFamily="2" charset="0"/>
                </a:rPr>
                <a:t>in progress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AE232D82-88E8-24DF-EA64-E845A7CEF12B}"/>
                </a:ext>
              </a:extLst>
            </p:cNvPr>
            <p:cNvSpPr txBox="1"/>
            <p:nvPr/>
          </p:nvSpPr>
          <p:spPr>
            <a:xfrm>
              <a:off x="1727623" y="5386999"/>
              <a:ext cx="7315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/>
                <a:t>✅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6287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AF297-B092-E651-9CED-EEAD43FD5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E73CDCAC-1A34-2A2A-BC96-3F9DF6E92BC7}"/>
              </a:ext>
            </a:extLst>
          </p:cNvPr>
          <p:cNvSpPr txBox="1">
            <a:spLocks/>
          </p:cNvSpPr>
          <p:nvPr/>
        </p:nvSpPr>
        <p:spPr>
          <a:xfrm>
            <a:off x="637784" y="518400"/>
            <a:ext cx="10515600" cy="4247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>
                <a:solidFill>
                  <a:schemeClr val="tx2"/>
                </a:solidFill>
                <a:latin typeface="Michelin SemiBold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accent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Dead Letter Queue (KIP-1034)</a:t>
            </a:r>
          </a:p>
        </p:txBody>
      </p:sp>
      <p:pic>
        <p:nvPicPr>
          <p:cNvPr id="8" name="Image 7" descr="Une image contenant Graphique, dessin humoristique, graphisme, conception&#10;&#10;Le contenu généré par l’IA peut être incorrect.">
            <a:extLst>
              <a:ext uri="{FF2B5EF4-FFF2-40B4-BE49-F238E27FC236}">
                <a16:creationId xmlns:a16="http://schemas.microsoft.com/office/drawing/2014/main" id="{36127B7C-CA47-75BB-3097-6A705B12E8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64" t="16763" r="3687" b="17142"/>
          <a:stretch/>
        </p:blipFill>
        <p:spPr>
          <a:xfrm>
            <a:off x="9892030" y="6341107"/>
            <a:ext cx="2174182" cy="4176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8822E09-8ADB-C8DF-2EF2-9CD2C849162C}"/>
              </a:ext>
            </a:extLst>
          </p:cNvPr>
          <p:cNvSpPr txBox="1"/>
          <p:nvPr/>
        </p:nvSpPr>
        <p:spPr>
          <a:xfrm>
            <a:off x="400459" y="2472414"/>
            <a:ext cx="1139108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public interface </a:t>
            </a:r>
            <a:r>
              <a:rPr lang="fr-FR" sz="2400" dirty="0">
                <a:solidFill>
                  <a:srgbClr val="E6C072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ProcessingExceptionHandler</a:t>
            </a:r>
            <a:r>
              <a:rPr lang="fr-FR" sz="2400" dirty="0">
                <a:latin typeface="Consolas" panose="020B0609020204030204" pitchFamily="49" charset="0"/>
                <a:ea typeface="Inter" panose="02000503000000020004" pitchFamily="2" charset="0"/>
              </a:rPr>
              <a:t> </a:t>
            </a:r>
            <a:r>
              <a:rPr lang="fr-FR" sz="24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extends</a:t>
            </a:r>
            <a:r>
              <a:rPr lang="fr-FR" sz="2400" dirty="0">
                <a:latin typeface="Consolas" panose="020B0609020204030204" pitchFamily="49" charset="0"/>
                <a:ea typeface="Inter" panose="02000503000000020004" pitchFamily="2" charset="0"/>
              </a:rPr>
              <a:t> </a:t>
            </a:r>
            <a:r>
              <a:rPr lang="fr-FR" sz="2400" dirty="0">
                <a:solidFill>
                  <a:srgbClr val="E6C072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Configurable</a:t>
            </a:r>
            <a:r>
              <a:rPr lang="fr-FR" sz="2400" dirty="0">
                <a:latin typeface="Consolas" panose="020B0609020204030204" pitchFamily="49" charset="0"/>
                <a:ea typeface="Inter" panose="02000503000000020004" pitchFamily="2" charset="0"/>
              </a:rPr>
              <a:t> {</a:t>
            </a:r>
          </a:p>
          <a:p>
            <a:r>
              <a:rPr lang="fr-FR" sz="2400" dirty="0">
                <a:latin typeface="Consolas" panose="020B0609020204030204" pitchFamily="49" charset="0"/>
                <a:ea typeface="Inter" panose="02000503000000020004" pitchFamily="2" charset="0"/>
              </a:rPr>
              <a:t>      </a:t>
            </a:r>
          </a:p>
          <a:p>
            <a:r>
              <a:rPr lang="fr-FR" sz="2400" dirty="0">
                <a:latin typeface="Consolas" panose="020B0609020204030204" pitchFamily="49" charset="0"/>
                <a:ea typeface="Inter" panose="02000503000000020004" pitchFamily="2" charset="0"/>
              </a:rPr>
              <a:t>    </a:t>
            </a:r>
            <a:r>
              <a:rPr lang="fr-FR" sz="2400" dirty="0">
                <a:solidFill>
                  <a:srgbClr val="59AEEE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@Deprecated</a:t>
            </a:r>
          </a:p>
          <a:p>
            <a:r>
              <a:rPr lang="fr-FR" sz="2400" dirty="0">
                <a:latin typeface="Consolas" panose="020B0609020204030204" pitchFamily="49" charset="0"/>
                <a:ea typeface="Inter" panose="02000503000000020004" pitchFamily="2" charset="0"/>
              </a:rPr>
              <a:t>    </a:t>
            </a:r>
            <a:r>
              <a:rPr lang="fr-FR" sz="24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default</a:t>
            </a:r>
            <a:r>
              <a:rPr lang="fr-FR" sz="2400" dirty="0">
                <a:latin typeface="Consolas" panose="020B0609020204030204" pitchFamily="49" charset="0"/>
                <a:ea typeface="Inter" panose="02000503000000020004" pitchFamily="2" charset="0"/>
              </a:rPr>
              <a:t> </a:t>
            </a:r>
            <a:r>
              <a:rPr lang="fr-FR" sz="2400" dirty="0">
                <a:solidFill>
                  <a:srgbClr val="59AEEE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ProcessingHandlerResponse handle</a:t>
            </a:r>
            <a:r>
              <a:rPr lang="fr-FR" sz="2400" dirty="0">
                <a:latin typeface="Consolas" panose="020B0609020204030204" pitchFamily="49" charset="0"/>
                <a:ea typeface="Inter" panose="02000503000000020004" pitchFamily="2" charset="0"/>
              </a:rPr>
              <a:t>(</a:t>
            </a:r>
          </a:p>
          <a:p>
            <a:r>
              <a:rPr lang="fr-FR" sz="2400" dirty="0">
                <a:latin typeface="Consolas" panose="020B0609020204030204" pitchFamily="49" charset="0"/>
                <a:ea typeface="Inter" panose="02000503000000020004" pitchFamily="2" charset="0"/>
              </a:rPr>
              <a:t>			</a:t>
            </a:r>
            <a:r>
              <a:rPr lang="fr-FR" sz="2400" dirty="0">
                <a:solidFill>
                  <a:srgbClr val="A6E22E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final ErrorHandlerContext context</a:t>
            </a:r>
            <a:r>
              <a:rPr lang="fr-FR" sz="2400" dirty="0">
                <a:latin typeface="Consolas" panose="020B0609020204030204" pitchFamily="49" charset="0"/>
                <a:ea typeface="Inter" panose="02000503000000020004" pitchFamily="2" charset="0"/>
              </a:rPr>
              <a:t>, </a:t>
            </a:r>
          </a:p>
          <a:p>
            <a:r>
              <a:rPr lang="fr-FR" sz="2400" dirty="0">
                <a:latin typeface="Consolas" panose="020B0609020204030204" pitchFamily="49" charset="0"/>
                <a:ea typeface="Inter" panose="02000503000000020004" pitchFamily="2" charset="0"/>
              </a:rPr>
              <a:t>			</a:t>
            </a:r>
            <a:r>
              <a:rPr lang="fr-FR" sz="2400" dirty="0">
                <a:solidFill>
                  <a:srgbClr val="A6E22E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final Record&lt;?, ?&gt; record</a:t>
            </a:r>
            <a:r>
              <a:rPr lang="fr-FR" sz="2400" dirty="0">
                <a:latin typeface="Consolas" panose="020B0609020204030204" pitchFamily="49" charset="0"/>
                <a:ea typeface="Inter" panose="02000503000000020004" pitchFamily="2" charset="0"/>
              </a:rPr>
              <a:t>, </a:t>
            </a:r>
          </a:p>
          <a:p>
            <a:r>
              <a:rPr lang="fr-FR" sz="2400" dirty="0">
                <a:latin typeface="Consolas" panose="020B0609020204030204" pitchFamily="49" charset="0"/>
                <a:ea typeface="Inter" panose="02000503000000020004" pitchFamily="2" charset="0"/>
              </a:rPr>
              <a:t>			</a:t>
            </a:r>
            <a:r>
              <a:rPr lang="fr-FR" sz="2400" dirty="0">
                <a:solidFill>
                  <a:srgbClr val="A6E22E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final Exception exception</a:t>
            </a:r>
            <a:r>
              <a:rPr lang="fr-FR" sz="2400" dirty="0">
                <a:latin typeface="Consolas" panose="020B0609020204030204" pitchFamily="49" charset="0"/>
                <a:ea typeface="Inter" panose="02000503000000020004" pitchFamily="2" charset="0"/>
              </a:rPr>
              <a:t>) { ... }</a:t>
            </a:r>
          </a:p>
          <a:p>
            <a:r>
              <a:rPr lang="fr-FR" sz="2400" dirty="0">
                <a:latin typeface="Consolas" panose="020B0609020204030204" pitchFamily="49" charset="0"/>
                <a:ea typeface="Inter" panose="02000503000000020004" pitchFamily="2" charset="0"/>
              </a:rPr>
              <a:t>}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4772984A-1E32-18D6-0EF4-89E24586D31D}"/>
              </a:ext>
            </a:extLst>
          </p:cNvPr>
          <p:cNvSpPr txBox="1"/>
          <p:nvPr/>
        </p:nvSpPr>
        <p:spPr>
          <a:xfrm>
            <a:off x="967984" y="1496821"/>
            <a:ext cx="985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Inter" panose="02000503000000020004" pitchFamily="2" charset="0"/>
                <a:ea typeface="Inter" panose="02000503000000020004" pitchFamily="2" charset="0"/>
              </a:rPr>
              <a:t>Old </a:t>
            </a:r>
            <a:r>
              <a:rPr lang="fr-FR" sz="2800" dirty="0">
                <a:latin typeface="Consolas" panose="020B0609020204030204" pitchFamily="49" charset="0"/>
                <a:ea typeface="Inter" panose="02000503000000020004" pitchFamily="2" charset="0"/>
              </a:rPr>
              <a:t>handle</a:t>
            </a:r>
            <a:r>
              <a:rPr lang="fr-FR" sz="2800" dirty="0">
                <a:latin typeface="Inter" panose="02000503000000020004" pitchFamily="2" charset="0"/>
                <a:ea typeface="Inter" panose="02000503000000020004" pitchFamily="2" charset="0"/>
              </a:rPr>
              <a:t> method is deprecated</a:t>
            </a:r>
          </a:p>
        </p:txBody>
      </p:sp>
    </p:spTree>
    <p:extLst>
      <p:ext uri="{BB962C8B-B14F-4D97-AF65-F5344CB8AC3E}">
        <p14:creationId xmlns:p14="http://schemas.microsoft.com/office/powerpoint/2010/main" val="41364638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0F10E-AC8B-EA9A-013F-BBB1221F6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C87BAAA6-F640-9772-7DD9-566EC3B74096}"/>
              </a:ext>
            </a:extLst>
          </p:cNvPr>
          <p:cNvSpPr txBox="1">
            <a:spLocks/>
          </p:cNvSpPr>
          <p:nvPr/>
        </p:nvSpPr>
        <p:spPr>
          <a:xfrm>
            <a:off x="637784" y="518400"/>
            <a:ext cx="10515600" cy="4247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>
                <a:solidFill>
                  <a:schemeClr val="tx2"/>
                </a:solidFill>
                <a:latin typeface="Michelin SemiBold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accent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Dead Letter Queue (KIP-1034)</a:t>
            </a:r>
          </a:p>
        </p:txBody>
      </p:sp>
      <p:pic>
        <p:nvPicPr>
          <p:cNvPr id="8" name="Image 7" descr="Une image contenant Graphique, dessin humoristique, graphisme, conception&#10;&#10;Le contenu généré par l’IA peut être incorrect.">
            <a:extLst>
              <a:ext uri="{FF2B5EF4-FFF2-40B4-BE49-F238E27FC236}">
                <a16:creationId xmlns:a16="http://schemas.microsoft.com/office/drawing/2014/main" id="{51807D09-95A9-0B6B-B0DC-82396A3F72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64" t="16763" r="3687" b="17142"/>
          <a:stretch/>
        </p:blipFill>
        <p:spPr>
          <a:xfrm>
            <a:off x="9892030" y="6341107"/>
            <a:ext cx="2174182" cy="4176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661DEEE9-D98B-A684-80D6-D4D33398836A}"/>
              </a:ext>
            </a:extLst>
          </p:cNvPr>
          <p:cNvSpPr txBox="1"/>
          <p:nvPr/>
        </p:nvSpPr>
        <p:spPr>
          <a:xfrm>
            <a:off x="399600" y="2473200"/>
            <a:ext cx="113572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public interface </a:t>
            </a:r>
            <a:r>
              <a:rPr lang="fr-FR" sz="2400" dirty="0">
                <a:solidFill>
                  <a:srgbClr val="E6C072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ProcessingExceptionHandler</a:t>
            </a:r>
            <a:r>
              <a:rPr lang="fr-FR" sz="2400" dirty="0">
                <a:latin typeface="Consolas" panose="020B0609020204030204" pitchFamily="49" charset="0"/>
                <a:ea typeface="Inter" panose="02000503000000020004" pitchFamily="2" charset="0"/>
              </a:rPr>
              <a:t> </a:t>
            </a:r>
            <a:r>
              <a:rPr lang="fr-FR" sz="24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extends</a:t>
            </a:r>
            <a:r>
              <a:rPr lang="fr-FR" sz="2400" dirty="0">
                <a:latin typeface="Consolas" panose="020B0609020204030204" pitchFamily="49" charset="0"/>
                <a:ea typeface="Inter" panose="02000503000000020004" pitchFamily="2" charset="0"/>
              </a:rPr>
              <a:t> </a:t>
            </a:r>
            <a:r>
              <a:rPr lang="fr-FR" sz="2400" dirty="0">
                <a:solidFill>
                  <a:srgbClr val="E6C072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Configurable</a:t>
            </a:r>
            <a:r>
              <a:rPr lang="fr-FR" sz="2400" dirty="0">
                <a:latin typeface="Consolas" panose="020B0609020204030204" pitchFamily="49" charset="0"/>
                <a:ea typeface="Inter" panose="02000503000000020004" pitchFamily="2" charset="0"/>
              </a:rPr>
              <a:t> {</a:t>
            </a:r>
          </a:p>
          <a:p>
            <a:r>
              <a:rPr lang="fr-FR" sz="2400" dirty="0">
                <a:latin typeface="Consolas" panose="020B0609020204030204" pitchFamily="49" charset="0"/>
                <a:ea typeface="Inter" panose="02000503000000020004" pitchFamily="2" charset="0"/>
              </a:rPr>
              <a:t>      </a:t>
            </a:r>
          </a:p>
          <a:p>
            <a:r>
              <a:rPr lang="fr-FR" sz="24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    default</a:t>
            </a:r>
            <a:r>
              <a:rPr lang="fr-FR" sz="2400" dirty="0">
                <a:latin typeface="Consolas" panose="020B0609020204030204" pitchFamily="49" charset="0"/>
                <a:ea typeface="Inter" panose="02000503000000020004" pitchFamily="2" charset="0"/>
              </a:rPr>
              <a:t> </a:t>
            </a:r>
            <a:r>
              <a:rPr lang="fr-FR" sz="2400" dirty="0">
                <a:solidFill>
                  <a:srgbClr val="59AEEE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Response handleError</a:t>
            </a:r>
            <a:r>
              <a:rPr lang="fr-FR" sz="2400" dirty="0">
                <a:latin typeface="Consolas" panose="020B0609020204030204" pitchFamily="49" charset="0"/>
                <a:ea typeface="Inter" panose="02000503000000020004" pitchFamily="2" charset="0"/>
              </a:rPr>
              <a:t>(</a:t>
            </a:r>
          </a:p>
          <a:p>
            <a:r>
              <a:rPr lang="fr-FR" sz="2400" dirty="0">
                <a:solidFill>
                  <a:srgbClr val="A6E22E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		     final ErrorHandlerContext context</a:t>
            </a:r>
            <a:r>
              <a:rPr lang="fr-FR" sz="2400" dirty="0">
                <a:latin typeface="Consolas" panose="020B0609020204030204" pitchFamily="49" charset="0"/>
                <a:ea typeface="Inter" panose="02000503000000020004" pitchFamily="2" charset="0"/>
              </a:rPr>
              <a:t>, </a:t>
            </a:r>
          </a:p>
          <a:p>
            <a:r>
              <a:rPr lang="fr-FR" sz="2400" dirty="0">
                <a:latin typeface="Consolas" panose="020B0609020204030204" pitchFamily="49" charset="0"/>
                <a:ea typeface="Inter" panose="02000503000000020004" pitchFamily="2" charset="0"/>
              </a:rPr>
              <a:t>		     </a:t>
            </a:r>
            <a:r>
              <a:rPr lang="fr-FR" sz="2400" dirty="0">
                <a:solidFill>
                  <a:srgbClr val="A6E22E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final Record&lt;?, ?&gt; record</a:t>
            </a:r>
            <a:r>
              <a:rPr lang="fr-FR" sz="2400" dirty="0">
                <a:latin typeface="Consolas" panose="020B0609020204030204" pitchFamily="49" charset="0"/>
                <a:ea typeface="Inter" panose="02000503000000020004" pitchFamily="2" charset="0"/>
              </a:rPr>
              <a:t>, </a:t>
            </a:r>
          </a:p>
          <a:p>
            <a:r>
              <a:rPr lang="fr-FR" sz="2400" dirty="0">
                <a:latin typeface="Consolas" panose="020B0609020204030204" pitchFamily="49" charset="0"/>
                <a:ea typeface="Inter" panose="02000503000000020004" pitchFamily="2" charset="0"/>
              </a:rPr>
              <a:t>		     </a:t>
            </a:r>
            <a:r>
              <a:rPr lang="fr-FR" sz="2400" dirty="0">
                <a:solidFill>
                  <a:srgbClr val="A6E22E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final Exception exception</a:t>
            </a:r>
            <a:r>
              <a:rPr lang="fr-FR" sz="2400" dirty="0">
                <a:latin typeface="Consolas" panose="020B0609020204030204" pitchFamily="49" charset="0"/>
                <a:ea typeface="Inter" panose="02000503000000020004" pitchFamily="2" charset="0"/>
              </a:rPr>
              <a:t>) {</a:t>
            </a:r>
          </a:p>
          <a:p>
            <a:r>
              <a:rPr lang="fr-FR" sz="24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        return</a:t>
            </a:r>
            <a:r>
              <a:rPr lang="fr-FR" sz="2400" dirty="0">
                <a:latin typeface="Consolas" panose="020B0609020204030204" pitchFamily="49" charset="0"/>
                <a:ea typeface="Inter" panose="02000503000000020004" pitchFamily="2" charset="0"/>
              </a:rPr>
              <a:t> </a:t>
            </a:r>
            <a:r>
              <a:rPr lang="fr-FR" sz="24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new</a:t>
            </a:r>
            <a:r>
              <a:rPr lang="fr-FR" sz="2400" dirty="0">
                <a:latin typeface="Consolas" panose="020B0609020204030204" pitchFamily="49" charset="0"/>
                <a:ea typeface="Inter" panose="02000503000000020004" pitchFamily="2" charset="0"/>
              </a:rPr>
              <a:t> Response(...);</a:t>
            </a:r>
          </a:p>
          <a:p>
            <a:r>
              <a:rPr lang="fr-FR" sz="2400" dirty="0">
                <a:latin typeface="Consolas" panose="020B0609020204030204" pitchFamily="49" charset="0"/>
                <a:ea typeface="Inter" panose="02000503000000020004" pitchFamily="2" charset="0"/>
              </a:rPr>
              <a:t>    }</a:t>
            </a:r>
          </a:p>
          <a:p>
            <a:r>
              <a:rPr lang="fr-FR" sz="2400" dirty="0">
                <a:latin typeface="Consolas" panose="020B0609020204030204" pitchFamily="49" charset="0"/>
                <a:ea typeface="Inter" panose="02000503000000020004" pitchFamily="2" charset="0"/>
              </a:rPr>
              <a:t>}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49682B5-9958-A5EE-0955-60EF00AF542B}"/>
              </a:ext>
            </a:extLst>
          </p:cNvPr>
          <p:cNvSpPr txBox="1"/>
          <p:nvPr/>
        </p:nvSpPr>
        <p:spPr>
          <a:xfrm>
            <a:off x="968400" y="1497600"/>
            <a:ext cx="4675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Inter" panose="02000503000000020004" pitchFamily="2" charset="0"/>
                <a:ea typeface="Inter" panose="02000503000000020004" pitchFamily="2" charset="0"/>
              </a:rPr>
              <a:t>New </a:t>
            </a:r>
            <a:r>
              <a:rPr lang="fr-FR" sz="2800" dirty="0">
                <a:latin typeface="Consolas" panose="020B0609020204030204" pitchFamily="49" charset="0"/>
                <a:ea typeface="Inter" panose="02000503000000020004" pitchFamily="2" charset="0"/>
              </a:rPr>
              <a:t>handleError</a:t>
            </a:r>
            <a:r>
              <a:rPr lang="fr-FR" sz="2800" dirty="0">
                <a:latin typeface="Inter" panose="02000503000000020004" pitchFamily="2" charset="0"/>
                <a:ea typeface="Inter" panose="02000503000000020004" pitchFamily="2" charset="0"/>
              </a:rPr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1386268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017B43-70AF-7C37-6D2E-AB7CB2E4B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784" y="516893"/>
            <a:ext cx="10515600" cy="424732"/>
          </a:xfrm>
        </p:spPr>
        <p:txBody>
          <a:bodyPr/>
          <a:lstStyle/>
          <a:p>
            <a:r>
              <a:rPr lang="fr-FR" sz="2400" dirty="0">
                <a:solidFill>
                  <a:schemeClr val="accent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About Us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EE6863C7-5F9B-E2F0-192F-6675F05A5BB0}"/>
              </a:ext>
            </a:extLst>
          </p:cNvPr>
          <p:cNvGrpSpPr/>
          <p:nvPr/>
        </p:nvGrpSpPr>
        <p:grpSpPr>
          <a:xfrm>
            <a:off x="1510987" y="1566834"/>
            <a:ext cx="8769193" cy="3724332"/>
            <a:chOff x="1500253" y="1566834"/>
            <a:chExt cx="8769193" cy="3724332"/>
          </a:xfrm>
        </p:grpSpPr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BBE0E941-CD56-DE62-E978-B71BD9AF9256}"/>
                </a:ext>
              </a:extLst>
            </p:cNvPr>
            <p:cNvGrpSpPr/>
            <p:nvPr/>
          </p:nvGrpSpPr>
          <p:grpSpPr>
            <a:xfrm>
              <a:off x="1500253" y="1571949"/>
              <a:ext cx="3831647" cy="3719217"/>
              <a:chOff x="1629813" y="1911217"/>
              <a:chExt cx="3831647" cy="3719217"/>
            </a:xfrm>
          </p:grpSpPr>
          <p:pic>
            <p:nvPicPr>
              <p:cNvPr id="9" name="Image 8" descr="Une image contenant personne, habits, homme, microphone&#10;&#10;Le contenu généré par l’IA peut être incorrect.">
                <a:extLst>
                  <a:ext uri="{FF2B5EF4-FFF2-40B4-BE49-F238E27FC236}">
                    <a16:creationId xmlns:a16="http://schemas.microsoft.com/office/drawing/2014/main" id="{3D43F2DD-EDFA-1236-411C-D1EBC5E4E6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93008" y="1911217"/>
                <a:ext cx="1905266" cy="1905266"/>
              </a:xfrm>
              <a:prstGeom prst="rect">
                <a:avLst/>
              </a:prstGeom>
            </p:spPr>
          </p:pic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7637BDC5-D346-06B1-DBF8-0C78BA8369ED}"/>
                  </a:ext>
                </a:extLst>
              </p:cNvPr>
              <p:cNvSpPr txBox="1"/>
              <p:nvPr/>
            </p:nvSpPr>
            <p:spPr>
              <a:xfrm>
                <a:off x="1710157" y="3999560"/>
                <a:ext cx="36709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3600" b="1" dirty="0">
                    <a:solidFill>
                      <a:schemeClr val="accent1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Roboto" panose="02000000000000000000" pitchFamily="2" charset="0"/>
                  </a:rPr>
                  <a:t>Sébastien Viale</a:t>
                </a:r>
              </a:p>
            </p:txBody>
          </p:sp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14AFE9AF-722A-96FA-F7C0-48C75E94F84B}"/>
                  </a:ext>
                </a:extLst>
              </p:cNvPr>
              <p:cNvSpPr txBox="1"/>
              <p:nvPr/>
            </p:nvSpPr>
            <p:spPr>
              <a:xfrm>
                <a:off x="1629813" y="4676327"/>
                <a:ext cx="383164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800" dirty="0">
                    <a:latin typeface="Inter" panose="02000503000000020004" pitchFamily="2" charset="0"/>
                    <a:ea typeface="Inter" panose="02000503000000020004" pitchFamily="2" charset="0"/>
                  </a:rPr>
                  <a:t>Software Engineer</a:t>
                </a:r>
              </a:p>
              <a:p>
                <a:pPr algn="ctr"/>
                <a:r>
                  <a:rPr lang="fr-FR" sz="2800" dirty="0">
                    <a:latin typeface="Inter" panose="02000503000000020004" pitchFamily="2" charset="0"/>
                    <a:ea typeface="Inter" panose="02000503000000020004" pitchFamily="2" charset="0"/>
                  </a:rPr>
                  <a:t>@ Michelin</a:t>
                </a:r>
              </a:p>
            </p:txBody>
          </p:sp>
        </p:grpSp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6080A344-A176-1E75-6EF4-4473292E2640}"/>
                </a:ext>
              </a:extLst>
            </p:cNvPr>
            <p:cNvGrpSpPr/>
            <p:nvPr/>
          </p:nvGrpSpPr>
          <p:grpSpPr>
            <a:xfrm>
              <a:off x="6940446" y="1566834"/>
              <a:ext cx="3329000" cy="3724332"/>
              <a:chOff x="6468774" y="1912083"/>
              <a:chExt cx="3329000" cy="3724332"/>
            </a:xfrm>
          </p:grpSpPr>
          <p:pic>
            <p:nvPicPr>
              <p:cNvPr id="3" name="Image 2" descr="Une image contenant Visage humain, personne, habits, portrait&#10;&#10;Description générée automatiquement">
                <a:extLst>
                  <a:ext uri="{FF2B5EF4-FFF2-40B4-BE49-F238E27FC236}">
                    <a16:creationId xmlns:a16="http://schemas.microsoft.com/office/drawing/2014/main" id="{135DEB90-C0F7-F8C0-7EB3-E0C9DE2282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81076" y="1912083"/>
                <a:ext cx="1904400" cy="1904400"/>
              </a:xfrm>
              <a:prstGeom prst="rect">
                <a:avLst/>
              </a:prstGeom>
            </p:spPr>
          </p:pic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C760B6A0-B2DC-6903-1B4D-2351001A1608}"/>
                  </a:ext>
                </a:extLst>
              </p:cNvPr>
              <p:cNvSpPr txBox="1"/>
              <p:nvPr/>
            </p:nvSpPr>
            <p:spPr>
              <a:xfrm>
                <a:off x="6618865" y="4005541"/>
                <a:ext cx="30288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3600" b="1" dirty="0">
                    <a:solidFill>
                      <a:schemeClr val="accent1"/>
                    </a:solidFill>
                    <a:latin typeface="Inter" panose="02000503000000020004" pitchFamily="2" charset="0"/>
                    <a:ea typeface="Inter" panose="02000503000000020004" pitchFamily="2" charset="0"/>
                    <a:cs typeface="Roboto" panose="02000000000000000000" pitchFamily="2" charset="0"/>
                  </a:rPr>
                  <a:t>Loïc Greffier</a:t>
                </a:r>
              </a:p>
            </p:txBody>
          </p:sp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5187B8B2-117D-AD73-4104-35BDF3E944A5}"/>
                  </a:ext>
                </a:extLst>
              </p:cNvPr>
              <p:cNvSpPr txBox="1"/>
              <p:nvPr/>
            </p:nvSpPr>
            <p:spPr>
              <a:xfrm>
                <a:off x="6468774" y="4682308"/>
                <a:ext cx="33290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800" dirty="0">
                    <a:latin typeface="Inter" panose="02000503000000020004" pitchFamily="2" charset="0"/>
                    <a:ea typeface="Inter" panose="02000503000000020004" pitchFamily="2" charset="0"/>
                  </a:rPr>
                  <a:t>Software Engineer </a:t>
                </a:r>
              </a:p>
              <a:p>
                <a:pPr algn="ctr"/>
                <a:r>
                  <a:rPr lang="fr-FR" sz="2800" dirty="0">
                    <a:latin typeface="Inter" panose="02000503000000020004" pitchFamily="2" charset="0"/>
                    <a:ea typeface="Inter" panose="02000503000000020004" pitchFamily="2" charset="0"/>
                  </a:rPr>
                  <a:t>@ Michelin</a:t>
                </a:r>
              </a:p>
            </p:txBody>
          </p:sp>
        </p:grpSp>
      </p:grpSp>
      <p:pic>
        <p:nvPicPr>
          <p:cNvPr id="7" name="Image 6" descr="Une image contenant Graphique, dessin humoristique, graphisme, conception&#10;&#10;Le contenu généré par l’IA peut être incorrect.">
            <a:extLst>
              <a:ext uri="{FF2B5EF4-FFF2-40B4-BE49-F238E27FC236}">
                <a16:creationId xmlns:a16="http://schemas.microsoft.com/office/drawing/2014/main" id="{8118EA35-489C-7DD3-11D5-A9425396246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564" t="16763" r="3687" b="17142"/>
          <a:stretch/>
        </p:blipFill>
        <p:spPr>
          <a:xfrm>
            <a:off x="9892030" y="6341107"/>
            <a:ext cx="2174182" cy="4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2071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E04B2-86AC-B205-34D5-493558BAB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4E30BBD2-298B-D0E9-E96B-EA4EFB4B088D}"/>
              </a:ext>
            </a:extLst>
          </p:cNvPr>
          <p:cNvSpPr txBox="1"/>
          <p:nvPr/>
        </p:nvSpPr>
        <p:spPr>
          <a:xfrm>
            <a:off x="1348507" y="1717964"/>
            <a:ext cx="94859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fr-FR" sz="28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8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92A0F288-4174-0B78-17E4-A36102E83940}"/>
              </a:ext>
            </a:extLst>
          </p:cNvPr>
          <p:cNvSpPr txBox="1">
            <a:spLocks/>
          </p:cNvSpPr>
          <p:nvPr/>
        </p:nvSpPr>
        <p:spPr>
          <a:xfrm>
            <a:off x="637784" y="518400"/>
            <a:ext cx="10515600" cy="4247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>
                <a:solidFill>
                  <a:schemeClr val="tx2"/>
                </a:solidFill>
                <a:latin typeface="Michelin SemiBold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accent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Dead Letter Queue (KIP-1034)</a:t>
            </a:r>
          </a:p>
        </p:txBody>
      </p:sp>
      <p:pic>
        <p:nvPicPr>
          <p:cNvPr id="8" name="Image 7" descr="Une image contenant Graphique, dessin humoristique, graphisme, conception&#10;&#10;Le contenu généré par l’IA peut être incorrect.">
            <a:extLst>
              <a:ext uri="{FF2B5EF4-FFF2-40B4-BE49-F238E27FC236}">
                <a16:creationId xmlns:a16="http://schemas.microsoft.com/office/drawing/2014/main" id="{CFF58D4B-B209-4C07-E2FD-B52B966B88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64" t="16763" r="3687" b="17142"/>
          <a:stretch/>
        </p:blipFill>
        <p:spPr>
          <a:xfrm>
            <a:off x="9892030" y="6341107"/>
            <a:ext cx="2174182" cy="417600"/>
          </a:xfrm>
          <a:prstGeom prst="rect">
            <a:avLst/>
          </a:prstGeom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53AFF966-855C-8F46-9E00-64F2994F1EE4}"/>
              </a:ext>
            </a:extLst>
          </p:cNvPr>
          <p:cNvGrpSpPr/>
          <p:nvPr/>
        </p:nvGrpSpPr>
        <p:grpSpPr>
          <a:xfrm>
            <a:off x="949364" y="1541072"/>
            <a:ext cx="10284216" cy="2098271"/>
            <a:chOff x="733643" y="1279462"/>
            <a:chExt cx="10284216" cy="2098271"/>
          </a:xfrm>
        </p:grpSpPr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B4CF9A99-9A09-1EF8-754E-5A51064F340B}"/>
                </a:ext>
              </a:extLst>
            </p:cNvPr>
            <p:cNvSpPr txBox="1"/>
            <p:nvPr/>
          </p:nvSpPr>
          <p:spPr>
            <a:xfrm>
              <a:off x="733643" y="2054294"/>
              <a:ext cx="1028421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92660"/>
                  </a:solidFill>
                  <a:latin typeface="Consolas" panose="020B0609020204030204" pitchFamily="49" charset="0"/>
                  <a:ea typeface="Inter" panose="02000503000000020004" pitchFamily="2" charset="0"/>
                </a:rPr>
                <a:t>class</a:t>
              </a:r>
              <a:r>
                <a:rPr lang="en-US" sz="2000" dirty="0">
                  <a:latin typeface="Consolas" panose="020B0609020204030204" pitchFamily="49" charset="0"/>
                  <a:ea typeface="Inter" panose="02000503000000020004" pitchFamily="2" charset="0"/>
                </a:rPr>
                <a:t> </a:t>
              </a:r>
              <a:r>
                <a:rPr lang="en-US" sz="2000" dirty="0">
                  <a:solidFill>
                    <a:srgbClr val="E6C072"/>
                  </a:solidFill>
                  <a:latin typeface="Consolas" panose="020B0609020204030204" pitchFamily="49" charset="0"/>
                  <a:ea typeface="Inter" panose="02000503000000020004" pitchFamily="2" charset="0"/>
                </a:rPr>
                <a:t>Response</a:t>
              </a:r>
              <a:r>
                <a:rPr lang="en-US" sz="2000" dirty="0">
                  <a:latin typeface="Consolas" panose="020B0609020204030204" pitchFamily="49" charset="0"/>
                  <a:ea typeface="Inter" panose="02000503000000020004" pitchFamily="2" charset="0"/>
                </a:rPr>
                <a:t> {</a:t>
              </a:r>
            </a:p>
            <a:p>
              <a:r>
                <a:rPr lang="en-US" sz="2000" dirty="0">
                  <a:latin typeface="Consolas" panose="020B0609020204030204" pitchFamily="49" charset="0"/>
                  <a:ea typeface="Inter" panose="02000503000000020004" pitchFamily="2" charset="0"/>
                </a:rPr>
                <a:t>    </a:t>
              </a:r>
              <a:r>
                <a:rPr lang="en-US" sz="2000" dirty="0">
                  <a:solidFill>
                    <a:srgbClr val="F92660"/>
                  </a:solidFill>
                  <a:latin typeface="Consolas" panose="020B0609020204030204" pitchFamily="49" charset="0"/>
                  <a:ea typeface="Inter" panose="02000503000000020004" pitchFamily="2" charset="0"/>
                </a:rPr>
                <a:t>private</a:t>
              </a:r>
              <a:r>
                <a:rPr lang="en-US" sz="2000" dirty="0">
                  <a:latin typeface="Consolas" panose="020B0609020204030204" pitchFamily="49" charset="0"/>
                  <a:ea typeface="Inter" panose="02000503000000020004" pitchFamily="2" charset="0"/>
                </a:rPr>
                <a:t> Result result;</a:t>
              </a:r>
            </a:p>
            <a:p>
              <a:r>
                <a:rPr lang="en-US" sz="2000" dirty="0">
                  <a:latin typeface="Consolas" panose="020B0609020204030204" pitchFamily="49" charset="0"/>
                  <a:ea typeface="Inter" panose="02000503000000020004" pitchFamily="2" charset="0"/>
                </a:rPr>
                <a:t>    </a:t>
              </a:r>
              <a:r>
                <a:rPr lang="en-US" sz="2000" dirty="0">
                  <a:solidFill>
                    <a:srgbClr val="F92660"/>
                  </a:solidFill>
                  <a:latin typeface="Consolas" panose="020B0609020204030204" pitchFamily="49" charset="0"/>
                  <a:ea typeface="Inter" panose="02000503000000020004" pitchFamily="2" charset="0"/>
                </a:rPr>
                <a:t>private</a:t>
              </a:r>
              <a:r>
                <a:rPr lang="en-US" sz="2000" dirty="0">
                  <a:latin typeface="Consolas" panose="020B0609020204030204" pitchFamily="49" charset="0"/>
                  <a:ea typeface="Inter" panose="02000503000000020004" pitchFamily="2" charset="0"/>
                </a:rPr>
                <a:t> List&lt;ProducerRecord&lt;byte[], byte[]&gt;&gt; deadLetterQueueRecords;</a:t>
              </a:r>
            </a:p>
            <a:p>
              <a:r>
                <a:rPr lang="en-US" sz="2000" dirty="0">
                  <a:latin typeface="Consolas" panose="020B0609020204030204" pitchFamily="49" charset="0"/>
                  <a:ea typeface="Inter" panose="02000503000000020004" pitchFamily="2" charset="0"/>
                </a:rPr>
                <a:t>}</a:t>
              </a:r>
              <a:endParaRPr lang="fr-FR" sz="2000" dirty="0">
                <a:latin typeface="Consolas" panose="020B0609020204030204" pitchFamily="49" charset="0"/>
                <a:ea typeface="Inter" panose="02000503000000020004" pitchFamily="2" charset="0"/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08B5E383-8A8D-6FA1-AB46-F2B260673C3F}"/>
                </a:ext>
              </a:extLst>
            </p:cNvPr>
            <p:cNvSpPr txBox="1"/>
            <p:nvPr/>
          </p:nvSpPr>
          <p:spPr>
            <a:xfrm>
              <a:off x="733643" y="1279462"/>
              <a:ext cx="9855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>
                  <a:latin typeface="Inter" panose="02000503000000020004" pitchFamily="2" charset="0"/>
                  <a:ea typeface="Inter" panose="02000503000000020004" pitchFamily="2" charset="0"/>
                </a:rPr>
                <a:t>New return type</a:t>
              </a: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1F956709-A743-5DFE-FD76-8B450A62B730}"/>
              </a:ext>
            </a:extLst>
          </p:cNvPr>
          <p:cNvGrpSpPr/>
          <p:nvPr/>
        </p:nvGrpSpPr>
        <p:grpSpPr>
          <a:xfrm>
            <a:off x="949364" y="4044843"/>
            <a:ext cx="10715658" cy="2326693"/>
            <a:chOff x="637784" y="3982893"/>
            <a:chExt cx="10715658" cy="2326693"/>
          </a:xfrm>
        </p:grpSpPr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3537F996-293F-57BB-D746-9194F978FDCA}"/>
                </a:ext>
              </a:extLst>
            </p:cNvPr>
            <p:cNvSpPr txBox="1"/>
            <p:nvPr/>
          </p:nvSpPr>
          <p:spPr>
            <a:xfrm>
              <a:off x="637784" y="4739926"/>
              <a:ext cx="1071565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F92660"/>
                  </a:solidFill>
                  <a:latin typeface="Consolas" panose="020B0609020204030204" pitchFamily="49" charset="0"/>
                  <a:ea typeface="Inter" panose="02000503000000020004" pitchFamily="2" charset="0"/>
                </a:rPr>
                <a:t>enum</a:t>
              </a:r>
              <a:r>
                <a:rPr lang="en-US" sz="2400" dirty="0">
                  <a:latin typeface="Consolas" panose="020B0609020204030204" pitchFamily="49" charset="0"/>
                  <a:ea typeface="Inter" panose="02000503000000020004" pitchFamily="2" charset="0"/>
                </a:rPr>
                <a:t> </a:t>
              </a:r>
              <a:r>
                <a:rPr lang="en-US" sz="2400" dirty="0">
                  <a:solidFill>
                    <a:srgbClr val="E6C072"/>
                  </a:solidFill>
                  <a:latin typeface="Consolas" panose="020B0609020204030204" pitchFamily="49" charset="0"/>
                  <a:ea typeface="Inter" panose="02000503000000020004" pitchFamily="2" charset="0"/>
                </a:rPr>
                <a:t>Result</a:t>
              </a:r>
              <a:r>
                <a:rPr lang="en-US" sz="2400" dirty="0">
                  <a:latin typeface="Consolas" panose="020B0609020204030204" pitchFamily="49" charset="0"/>
                  <a:ea typeface="Inter" panose="02000503000000020004" pitchFamily="2" charset="0"/>
                </a:rPr>
                <a:t> {</a:t>
              </a:r>
            </a:p>
            <a:p>
              <a:r>
                <a:rPr lang="en-US" sz="2400" dirty="0">
                  <a:latin typeface="Consolas" panose="020B0609020204030204" pitchFamily="49" charset="0"/>
                  <a:ea typeface="Inter" panose="02000503000000020004" pitchFamily="2" charset="0"/>
                </a:rPr>
                <a:t>    RESUME(</a:t>
              </a:r>
              <a:r>
                <a:rPr lang="en-US" sz="2400" dirty="0">
                  <a:solidFill>
                    <a:srgbClr val="F92660"/>
                  </a:solidFill>
                  <a:latin typeface="Consolas" panose="020B0609020204030204" pitchFamily="49" charset="0"/>
                  <a:ea typeface="Inter" panose="02000503000000020004" pitchFamily="2" charset="0"/>
                </a:rPr>
                <a:t>1</a:t>
              </a:r>
              <a:r>
                <a:rPr lang="en-US" sz="2400" dirty="0">
                  <a:latin typeface="Consolas" panose="020B0609020204030204" pitchFamily="49" charset="0"/>
                  <a:ea typeface="Inter" panose="02000503000000020004" pitchFamily="2" charset="0"/>
                </a:rPr>
                <a:t>, </a:t>
              </a:r>
              <a:r>
                <a:rPr lang="en-US" sz="2400" dirty="0">
                  <a:solidFill>
                    <a:srgbClr val="98C370"/>
                  </a:solidFill>
                  <a:latin typeface="Consolas" panose="020B0609020204030204" pitchFamily="49" charset="0"/>
                  <a:ea typeface="Inter" panose="02000503000000020004" pitchFamily="2" charset="0"/>
                </a:rPr>
                <a:t>"RESUME"</a:t>
              </a:r>
              <a:r>
                <a:rPr lang="en-US" sz="2400" dirty="0">
                  <a:latin typeface="Consolas" panose="020B0609020204030204" pitchFamily="49" charset="0"/>
                  <a:ea typeface="Inter" panose="02000503000000020004" pitchFamily="2" charset="0"/>
                </a:rPr>
                <a:t>),</a:t>
              </a:r>
            </a:p>
            <a:p>
              <a:r>
                <a:rPr lang="en-US" sz="2400" dirty="0">
                  <a:latin typeface="Consolas" panose="020B0609020204030204" pitchFamily="49" charset="0"/>
                  <a:ea typeface="Inter" panose="02000503000000020004" pitchFamily="2" charset="0"/>
                </a:rPr>
                <a:t>    FAIL(</a:t>
              </a:r>
              <a:r>
                <a:rPr lang="en-US" sz="2400" dirty="0">
                  <a:solidFill>
                    <a:srgbClr val="F92660"/>
                  </a:solidFill>
                  <a:latin typeface="Consolas" panose="020B0609020204030204" pitchFamily="49" charset="0"/>
                  <a:ea typeface="Inter" panose="02000503000000020004" pitchFamily="2" charset="0"/>
                </a:rPr>
                <a:t>2</a:t>
              </a:r>
              <a:r>
                <a:rPr lang="en-US" sz="2400" dirty="0">
                  <a:latin typeface="Consolas" panose="020B0609020204030204" pitchFamily="49" charset="0"/>
                  <a:ea typeface="Inter" panose="02000503000000020004" pitchFamily="2" charset="0"/>
                </a:rPr>
                <a:t>, </a:t>
              </a:r>
              <a:r>
                <a:rPr lang="en-US" sz="2400" dirty="0">
                  <a:solidFill>
                    <a:srgbClr val="98C370"/>
                  </a:solidFill>
                  <a:latin typeface="Consolas" panose="020B0609020204030204" pitchFamily="49" charset="0"/>
                  <a:ea typeface="Inter" panose="02000503000000020004" pitchFamily="2" charset="0"/>
                </a:rPr>
                <a:t>"FAIL"</a:t>
              </a:r>
              <a:r>
                <a:rPr lang="en-US" sz="2400" dirty="0">
                  <a:latin typeface="Consolas" panose="020B0609020204030204" pitchFamily="49" charset="0"/>
                  <a:ea typeface="Inter" panose="02000503000000020004" pitchFamily="2" charset="0"/>
                </a:rPr>
                <a:t>);</a:t>
              </a:r>
            </a:p>
            <a:p>
              <a:r>
                <a:rPr lang="en-US" sz="2400" dirty="0">
                  <a:latin typeface="Consolas" panose="020B0609020204030204" pitchFamily="49" charset="0"/>
                  <a:ea typeface="Inter" panose="02000503000000020004" pitchFamily="2" charset="0"/>
                </a:rPr>
                <a:t>}</a:t>
              </a:r>
              <a:endParaRPr lang="fr-FR" sz="2400" dirty="0">
                <a:latin typeface="Consolas" panose="020B0609020204030204" pitchFamily="49" charset="0"/>
                <a:ea typeface="Inter" panose="02000503000000020004" pitchFamily="2" charset="0"/>
              </a:endParaRP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8D613DD4-A9EB-F975-0CBC-6FBC1304627A}"/>
                </a:ext>
              </a:extLst>
            </p:cNvPr>
            <p:cNvSpPr txBox="1"/>
            <p:nvPr/>
          </p:nvSpPr>
          <p:spPr>
            <a:xfrm>
              <a:off x="637784" y="3982893"/>
              <a:ext cx="9855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dirty="0">
                  <a:latin typeface="Inter" panose="02000503000000020004" pitchFamily="2" charset="0"/>
                  <a:ea typeface="Inter" panose="02000503000000020004" pitchFamily="2" charset="0"/>
                </a:rPr>
                <a:t>New decision statement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41594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BBE59-4499-30DD-E652-5B3439DA7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0FD03564-85F8-A674-0634-F8DA548924E3}"/>
              </a:ext>
            </a:extLst>
          </p:cNvPr>
          <p:cNvSpPr txBox="1">
            <a:spLocks/>
          </p:cNvSpPr>
          <p:nvPr/>
        </p:nvSpPr>
        <p:spPr>
          <a:xfrm>
            <a:off x="637784" y="518400"/>
            <a:ext cx="10515600" cy="4247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>
                <a:solidFill>
                  <a:schemeClr val="tx2"/>
                </a:solidFill>
                <a:latin typeface="Michelin SemiBold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accent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Dead Letter Queue (KIP-1034)</a:t>
            </a:r>
          </a:p>
        </p:txBody>
      </p:sp>
      <p:pic>
        <p:nvPicPr>
          <p:cNvPr id="8" name="Image 7" descr="Une image contenant Graphique, dessin humoristique, graphisme, conception&#10;&#10;Le contenu généré par l’IA peut être incorrect.">
            <a:extLst>
              <a:ext uri="{FF2B5EF4-FFF2-40B4-BE49-F238E27FC236}">
                <a16:creationId xmlns:a16="http://schemas.microsoft.com/office/drawing/2014/main" id="{2E726CD8-40C2-F869-B17A-96410A0682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64" t="16763" r="3687" b="17142"/>
          <a:stretch/>
        </p:blipFill>
        <p:spPr>
          <a:xfrm>
            <a:off x="9892030" y="6341107"/>
            <a:ext cx="2174182" cy="4176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27296D6-FF3A-8BC4-B4AA-C7CAFB3498C1}"/>
              </a:ext>
            </a:extLst>
          </p:cNvPr>
          <p:cNvSpPr txBox="1"/>
          <p:nvPr/>
        </p:nvSpPr>
        <p:spPr>
          <a:xfrm>
            <a:off x="1744406" y="1782330"/>
            <a:ext cx="870318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public interface </a:t>
            </a:r>
            <a:r>
              <a:rPr lang="fr-FR" sz="3200" dirty="0">
                <a:solidFill>
                  <a:srgbClr val="E6C072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ErrorHandlerContext</a:t>
            </a:r>
            <a:r>
              <a:rPr lang="fr-FR" sz="3200" dirty="0">
                <a:latin typeface="Consolas" panose="020B0609020204030204" pitchFamily="49" charset="0"/>
                <a:ea typeface="Inter" panose="02000503000000020004" pitchFamily="2" charset="0"/>
              </a:rPr>
              <a:t> {</a:t>
            </a:r>
          </a:p>
          <a:p>
            <a:r>
              <a:rPr lang="fr-FR" sz="3200" dirty="0">
                <a:latin typeface="Consolas" panose="020B0609020204030204" pitchFamily="49" charset="0"/>
                <a:ea typeface="Inter" panose="02000503000000020004" pitchFamily="2" charset="0"/>
              </a:rPr>
              <a:t>	</a:t>
            </a:r>
            <a:r>
              <a:rPr lang="fr-FR" sz="32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byte</a:t>
            </a:r>
            <a:r>
              <a:rPr lang="fr-FR" sz="3200" dirty="0">
                <a:latin typeface="Consolas" panose="020B0609020204030204" pitchFamily="49" charset="0"/>
                <a:ea typeface="Inter" panose="02000503000000020004" pitchFamily="2" charset="0"/>
              </a:rPr>
              <a:t>[]</a:t>
            </a:r>
            <a:r>
              <a:rPr lang="fr-FR" sz="3200" dirty="0">
                <a:solidFill>
                  <a:srgbClr val="59AEEE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 sourceRawKey</a:t>
            </a:r>
            <a:r>
              <a:rPr lang="fr-FR" sz="3200" dirty="0">
                <a:latin typeface="Consolas" panose="020B0609020204030204" pitchFamily="49" charset="0"/>
                <a:ea typeface="Inter" panose="02000503000000020004" pitchFamily="2" charset="0"/>
              </a:rPr>
              <a:t>();</a:t>
            </a:r>
          </a:p>
          <a:p>
            <a:r>
              <a:rPr lang="fr-FR" sz="3200" dirty="0">
                <a:latin typeface="Consolas" panose="020B0609020204030204" pitchFamily="49" charset="0"/>
                <a:ea typeface="Inter" panose="02000503000000020004" pitchFamily="2" charset="0"/>
              </a:rPr>
              <a:t>	</a:t>
            </a:r>
            <a:r>
              <a:rPr lang="fr-FR" sz="32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byte</a:t>
            </a:r>
            <a:r>
              <a:rPr lang="fr-FR" sz="3200" dirty="0">
                <a:latin typeface="Consolas" panose="020B0609020204030204" pitchFamily="49" charset="0"/>
                <a:ea typeface="Inter" panose="02000503000000020004" pitchFamily="2" charset="0"/>
              </a:rPr>
              <a:t>[]</a:t>
            </a:r>
            <a:r>
              <a:rPr lang="fr-FR" sz="3200" dirty="0">
                <a:solidFill>
                  <a:srgbClr val="59AEEE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 sourceRawValue</a:t>
            </a:r>
            <a:r>
              <a:rPr lang="fr-FR" sz="3200" dirty="0">
                <a:latin typeface="Consolas" panose="020B0609020204030204" pitchFamily="49" charset="0"/>
                <a:ea typeface="Inter" panose="02000503000000020004" pitchFamily="2" charset="0"/>
              </a:rPr>
              <a:t>();</a:t>
            </a:r>
          </a:p>
          <a:p>
            <a:r>
              <a:rPr lang="fr-FR" sz="3200" dirty="0">
                <a:latin typeface="Consolas" panose="020B0609020204030204" pitchFamily="49" charset="0"/>
                <a:ea typeface="Inter" panose="02000503000000020004" pitchFamily="2" charset="0"/>
              </a:rPr>
              <a:t>}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A293DB4-49AB-1817-668B-F1311D573145}"/>
              </a:ext>
            </a:extLst>
          </p:cNvPr>
          <p:cNvSpPr txBox="1"/>
          <p:nvPr/>
        </p:nvSpPr>
        <p:spPr>
          <a:xfrm>
            <a:off x="579121" y="4358206"/>
            <a:ext cx="5516879" cy="1569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Inter" panose="02000503000000020004" pitchFamily="2" charset="0"/>
              </a:rPr>
              <a:t>.stream()  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  <a:ea typeface="Inter" panose="02000503000000020004" pitchFamily="2" charset="0"/>
                <a:sym typeface="Wingdings" panose="05000000000000000000" pitchFamily="2" charset="2"/>
              </a:rPr>
              <a:t> Source raw record</a:t>
            </a:r>
            <a:endParaRPr lang="en-US" sz="2400" b="1" dirty="0">
              <a:solidFill>
                <a:srgbClr val="C00000"/>
              </a:solidFill>
              <a:latin typeface="Consolas" panose="020B0609020204030204" pitchFamily="49" charset="0"/>
              <a:ea typeface="Inter" panose="02000503000000020004" pitchFamily="2" charset="0"/>
            </a:endParaRPr>
          </a:p>
          <a:p>
            <a:r>
              <a:rPr lang="en-US" sz="2400" dirty="0">
                <a:latin typeface="Consolas" panose="020B0609020204030204" pitchFamily="49" charset="0"/>
                <a:ea typeface="Inter" panose="02000503000000020004" pitchFamily="2" charset="0"/>
              </a:rPr>
              <a:t>.selectKey()</a:t>
            </a:r>
          </a:p>
          <a:p>
            <a:r>
              <a:rPr lang="en-US" sz="2400" dirty="0">
                <a:latin typeface="Consolas" panose="020B0609020204030204" pitchFamily="49" charset="0"/>
                <a:ea typeface="Inter" panose="02000503000000020004" pitchFamily="2" charset="0"/>
              </a:rPr>
              <a:t>.mapValues() 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  <a:ea typeface="Inter" panose="02000503000000020004" pitchFamily="2" charset="0"/>
                <a:sym typeface="Wingdings" panose="05000000000000000000" pitchFamily="2" charset="2"/>
              </a:rPr>
              <a:t> Exception </a:t>
            </a:r>
            <a:endParaRPr lang="en-US" sz="2400" b="1" dirty="0">
              <a:solidFill>
                <a:srgbClr val="C00000"/>
              </a:solidFill>
              <a:latin typeface="Consolas" panose="020B0609020204030204" pitchFamily="49" charset="0"/>
              <a:ea typeface="Inter" panose="02000503000000020004" pitchFamily="2" charset="0"/>
            </a:endParaRPr>
          </a:p>
          <a:p>
            <a:r>
              <a:rPr lang="en-US" sz="2400" dirty="0">
                <a:latin typeface="Consolas" panose="020B0609020204030204" pitchFamily="49" charset="0"/>
                <a:ea typeface="Inter" panose="02000503000000020004" pitchFamily="2" charset="0"/>
              </a:rPr>
              <a:t>.to()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73D09C4-8ECB-8063-D662-E82C39AED2FD}"/>
              </a:ext>
            </a:extLst>
          </p:cNvPr>
          <p:cNvSpPr txBox="1"/>
          <p:nvPr/>
        </p:nvSpPr>
        <p:spPr>
          <a:xfrm>
            <a:off x="6296418" y="4356000"/>
            <a:ext cx="58955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ea typeface="Inter" panose="02000503000000020004" pitchFamily="2" charset="0"/>
              </a:rPr>
              <a:t>.stream()</a:t>
            </a:r>
          </a:p>
          <a:p>
            <a:r>
              <a:rPr lang="en-US" sz="2400" dirty="0">
                <a:latin typeface="Consolas" panose="020B0609020204030204" pitchFamily="49" charset="0"/>
                <a:ea typeface="Inter" panose="02000503000000020004" pitchFamily="2" charset="0"/>
              </a:rPr>
              <a:t>.groupBy()</a:t>
            </a:r>
          </a:p>
          <a:p>
            <a:r>
              <a:rPr lang="en-US" sz="2400" dirty="0">
                <a:latin typeface="Consolas" panose="020B0609020204030204" pitchFamily="49" charset="0"/>
                <a:ea typeface="Inter" panose="02000503000000020004" pitchFamily="2" charset="0"/>
              </a:rPr>
              <a:t>.aggregate() 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  <a:ea typeface="Inter" panose="02000503000000020004" pitchFamily="2" charset="0"/>
                <a:sym typeface="Wingdings" panose="05000000000000000000" pitchFamily="2" charset="2"/>
              </a:rPr>
              <a:t> Source raw record</a:t>
            </a:r>
            <a:endParaRPr lang="en-US" sz="2400" b="1" dirty="0">
              <a:solidFill>
                <a:srgbClr val="C00000"/>
              </a:solidFill>
              <a:latin typeface="Consolas" panose="020B0609020204030204" pitchFamily="49" charset="0"/>
              <a:ea typeface="Inter" panose="02000503000000020004" pitchFamily="2" charset="0"/>
            </a:endParaRPr>
          </a:p>
          <a:p>
            <a:r>
              <a:rPr lang="en-US" sz="2400" dirty="0">
                <a:latin typeface="Consolas" panose="020B0609020204030204" pitchFamily="49" charset="0"/>
                <a:ea typeface="Inter" panose="02000503000000020004" pitchFamily="2" charset="0"/>
              </a:rPr>
              <a:t>.mapValues() </a:t>
            </a:r>
            <a:r>
              <a:rPr lang="en-US" sz="2400" b="1" dirty="0">
                <a:solidFill>
                  <a:srgbClr val="C00000"/>
                </a:solidFill>
                <a:latin typeface="Consolas" panose="020B0609020204030204" pitchFamily="49" charset="0"/>
                <a:ea typeface="Inter" panose="02000503000000020004" pitchFamily="2" charset="0"/>
                <a:sym typeface="Wingdings" panose="05000000000000000000" pitchFamily="2" charset="2"/>
              </a:rPr>
              <a:t> Exception</a:t>
            </a:r>
            <a:endParaRPr lang="en-US" sz="2400" b="1" dirty="0">
              <a:solidFill>
                <a:srgbClr val="C00000"/>
              </a:solidFill>
              <a:latin typeface="Consolas" panose="020B0609020204030204" pitchFamily="49" charset="0"/>
              <a:ea typeface="Inter" panose="02000503000000020004" pitchFamily="2" charset="0"/>
            </a:endParaRPr>
          </a:p>
          <a:p>
            <a:r>
              <a:rPr lang="en-US" sz="2400" dirty="0">
                <a:latin typeface="Consolas" panose="020B0609020204030204" pitchFamily="49" charset="0"/>
                <a:ea typeface="Inter" panose="02000503000000020004" pitchFamily="2" charset="0"/>
              </a:rPr>
              <a:t>.to()</a:t>
            </a:r>
          </a:p>
        </p:txBody>
      </p:sp>
    </p:spTree>
    <p:extLst>
      <p:ext uri="{BB962C8B-B14F-4D97-AF65-F5344CB8AC3E}">
        <p14:creationId xmlns:p14="http://schemas.microsoft.com/office/powerpoint/2010/main" val="218646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2865B7-ED6A-D57A-8F37-5E758CD9C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98DBA6D1-F6FA-D974-54E1-72AEEF4C6A90}"/>
              </a:ext>
            </a:extLst>
          </p:cNvPr>
          <p:cNvSpPr txBox="1">
            <a:spLocks/>
          </p:cNvSpPr>
          <p:nvPr/>
        </p:nvSpPr>
        <p:spPr>
          <a:xfrm>
            <a:off x="637784" y="518400"/>
            <a:ext cx="10515600" cy="4247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>
                <a:solidFill>
                  <a:schemeClr val="tx2"/>
                </a:solidFill>
                <a:latin typeface="Michelin SemiBold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accent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Dead Letter Queue (KIP-1034)</a:t>
            </a:r>
          </a:p>
        </p:txBody>
      </p:sp>
      <p:pic>
        <p:nvPicPr>
          <p:cNvPr id="8" name="Image 7" descr="Une image contenant Graphique, dessin humoristique, graphisme, conception&#10;&#10;Le contenu généré par l’IA peut être incorrect.">
            <a:extLst>
              <a:ext uri="{FF2B5EF4-FFF2-40B4-BE49-F238E27FC236}">
                <a16:creationId xmlns:a16="http://schemas.microsoft.com/office/drawing/2014/main" id="{023956BA-DD60-3D78-58B7-3C223A8924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64" t="16763" r="3687" b="17142"/>
          <a:stretch/>
        </p:blipFill>
        <p:spPr>
          <a:xfrm>
            <a:off x="9892030" y="6341107"/>
            <a:ext cx="2174182" cy="4176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B1A1A3C-90D2-F1DC-9E7E-B64002070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357" y="1053146"/>
            <a:ext cx="3567346" cy="475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969257E-6990-21EC-FC09-0AA0B39D9A1A}"/>
              </a:ext>
            </a:extLst>
          </p:cNvPr>
          <p:cNvSpPr txBox="1"/>
          <p:nvPr/>
        </p:nvSpPr>
        <p:spPr>
          <a:xfrm>
            <a:off x="454409" y="2090171"/>
            <a:ext cx="72839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Consolas" panose="020B0609020204030204" pitchFamily="49" charset="0"/>
                <a:ea typeface="Inter" panose="02000503000000020004" pitchFamily="2" charset="0"/>
              </a:rPr>
              <a:t>LogAndFailProcessingExceptionHandler</a:t>
            </a:r>
            <a:r>
              <a:rPr lang="fr-FR" sz="2400" dirty="0">
                <a:latin typeface="Inter" panose="02000503000000020004" pitchFamily="2" charset="0"/>
                <a:ea typeface="Inter" panose="02000503000000020004" pitchFamily="2" charset="0"/>
              </a:rPr>
              <a:t>: </a:t>
            </a:r>
          </a:p>
          <a:p>
            <a:endParaRPr lang="fr-FR" sz="24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r>
              <a:rPr lang="fr-FR" sz="24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return</a:t>
            </a:r>
            <a:r>
              <a:rPr lang="fr-FR" sz="2400" dirty="0">
                <a:latin typeface="Consolas" panose="020B0609020204030204" pitchFamily="49" charset="0"/>
                <a:ea typeface="Inter" panose="02000503000000020004" pitchFamily="2" charset="0"/>
              </a:rPr>
              <a:t> Response.fail(records)</a:t>
            </a:r>
          </a:p>
          <a:p>
            <a:endParaRPr lang="fr-FR" sz="2400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r>
              <a:rPr lang="fr-FR" sz="2400" b="1" dirty="0">
                <a:latin typeface="Consolas" panose="020B0609020204030204" pitchFamily="49" charset="0"/>
                <a:ea typeface="Inter" panose="02000503000000020004" pitchFamily="2" charset="0"/>
              </a:rPr>
              <a:t>LogAndContinueProcessingExceptionHandler</a:t>
            </a:r>
            <a:r>
              <a:rPr lang="fr-FR" sz="2400" dirty="0">
                <a:latin typeface="Inter" panose="02000503000000020004" pitchFamily="2" charset="0"/>
                <a:ea typeface="Inter" panose="02000503000000020004" pitchFamily="2" charset="0"/>
              </a:rPr>
              <a:t>:</a:t>
            </a:r>
          </a:p>
          <a:p>
            <a:endParaRPr lang="fr-FR" sz="24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r>
              <a:rPr lang="fr-FR" sz="24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return</a:t>
            </a:r>
            <a:r>
              <a:rPr lang="fr-FR" sz="2400" dirty="0">
                <a:latin typeface="Consolas" panose="020B0609020204030204" pitchFamily="49" charset="0"/>
                <a:ea typeface="Inter" panose="02000503000000020004" pitchFamily="2" charset="0"/>
              </a:rPr>
              <a:t> Response.resume(records)</a:t>
            </a:r>
          </a:p>
        </p:txBody>
      </p:sp>
    </p:spTree>
    <p:extLst>
      <p:ext uri="{BB962C8B-B14F-4D97-AF65-F5344CB8AC3E}">
        <p14:creationId xmlns:p14="http://schemas.microsoft.com/office/powerpoint/2010/main" val="28046132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45D97-4963-88A4-3E1A-B98CCAD58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2ED727B8-2ACB-CF4D-CFA0-5ECE07D2950A}"/>
              </a:ext>
            </a:extLst>
          </p:cNvPr>
          <p:cNvSpPr txBox="1">
            <a:spLocks/>
          </p:cNvSpPr>
          <p:nvPr/>
        </p:nvSpPr>
        <p:spPr>
          <a:xfrm>
            <a:off x="637784" y="518400"/>
            <a:ext cx="10515600" cy="4247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>
                <a:solidFill>
                  <a:schemeClr val="tx2"/>
                </a:solidFill>
                <a:latin typeface="Michelin SemiBold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accent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Dead Letter Queue (KIP-1034)</a:t>
            </a:r>
          </a:p>
        </p:txBody>
      </p:sp>
      <p:pic>
        <p:nvPicPr>
          <p:cNvPr id="8" name="Image 7" descr="Une image contenant Graphique, dessin humoristique, graphisme, conception&#10;&#10;Le contenu généré par l’IA peut être incorrect.">
            <a:extLst>
              <a:ext uri="{FF2B5EF4-FFF2-40B4-BE49-F238E27FC236}">
                <a16:creationId xmlns:a16="http://schemas.microsoft.com/office/drawing/2014/main" id="{CE489AFA-D43A-0B6C-4A05-F8A1E77BE9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64" t="16763" r="3687" b="17142"/>
          <a:stretch/>
        </p:blipFill>
        <p:spPr>
          <a:xfrm>
            <a:off x="9892030" y="6341107"/>
            <a:ext cx="2174182" cy="417600"/>
          </a:xfrm>
          <a:prstGeom prst="rect">
            <a:avLst/>
          </a:prstGeom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69AED118-94A0-D2EC-7FCC-AE37A57BE660}"/>
              </a:ext>
            </a:extLst>
          </p:cNvPr>
          <p:cNvGrpSpPr/>
          <p:nvPr/>
        </p:nvGrpSpPr>
        <p:grpSpPr>
          <a:xfrm>
            <a:off x="776666" y="2279553"/>
            <a:ext cx="10638668" cy="3108543"/>
            <a:chOff x="485384" y="2210257"/>
            <a:chExt cx="10638668" cy="3108543"/>
          </a:xfrm>
        </p:grpSpPr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573F5E1B-0878-2D6F-7681-B529664DAAD3}"/>
                </a:ext>
              </a:extLst>
            </p:cNvPr>
            <p:cNvGrpSpPr/>
            <p:nvPr/>
          </p:nvGrpSpPr>
          <p:grpSpPr>
            <a:xfrm>
              <a:off x="485384" y="2210257"/>
              <a:ext cx="10638668" cy="3108543"/>
              <a:chOff x="706608" y="1905506"/>
              <a:chExt cx="10638668" cy="3108543"/>
            </a:xfrm>
          </p:grpSpPr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054CAE7B-F8A1-DF68-CF7F-87BBCE5E36EE}"/>
                  </a:ext>
                </a:extLst>
              </p:cNvPr>
              <p:cNvSpPr txBox="1"/>
              <p:nvPr/>
            </p:nvSpPr>
            <p:spPr>
              <a:xfrm>
                <a:off x="1348984" y="1905506"/>
                <a:ext cx="9996292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800" dirty="0">
                    <a:latin typeface="Inter" panose="02000503000000020004" pitchFamily="2" charset="0"/>
                    <a:ea typeface="Inter" panose="02000503000000020004" pitchFamily="2" charset="0"/>
                  </a:rPr>
                  <a:t>New configuration: </a:t>
                </a:r>
                <a:r>
                  <a:rPr lang="fr-FR" sz="2800" b="1" dirty="0">
                    <a:latin typeface="Consolas" panose="020B0609020204030204" pitchFamily="49" charset="0"/>
                    <a:ea typeface="Inter" panose="02000503000000020004" pitchFamily="2" charset="0"/>
                  </a:rPr>
                  <a:t>errors.deadletterqueue.topic.name</a:t>
                </a:r>
                <a:endParaRPr lang="fr-FR" sz="2400" b="1" dirty="0">
                  <a:latin typeface="Consolas" panose="020B0609020204030204" pitchFamily="49" charset="0"/>
                  <a:ea typeface="Inter" panose="02000503000000020004" pitchFamily="2" charset="0"/>
                </a:endParaRPr>
              </a:p>
              <a:p>
                <a:endParaRPr lang="fr-FR" sz="2800" b="1" dirty="0">
                  <a:latin typeface="Consolas" panose="020B0609020204030204" pitchFamily="49" charset="0"/>
                  <a:ea typeface="Inter" panose="02000503000000020004" pitchFamily="2" charset="0"/>
                </a:endParaRPr>
              </a:p>
              <a:p>
                <a:r>
                  <a:rPr lang="fr-FR" sz="2800" dirty="0">
                    <a:latin typeface="Inter" panose="02000503000000020004" pitchFamily="2" charset="0"/>
                    <a:ea typeface="Inter" panose="02000503000000020004" pitchFamily="2" charset="0"/>
                  </a:rPr>
                  <a:t>Used as default DLQ topic by </a:t>
                </a:r>
                <a:r>
                  <a:rPr lang="fr-FR" sz="2800" b="1" dirty="0">
                    <a:latin typeface="Inter" panose="02000503000000020004" pitchFamily="2" charset="0"/>
                    <a:ea typeface="Inter" panose="02000503000000020004" pitchFamily="2" charset="0"/>
                  </a:rPr>
                  <a:t>provided handlers </a:t>
                </a:r>
                <a:r>
                  <a:rPr lang="fr-FR" sz="2800" b="1" u="sng" dirty="0">
                    <a:latin typeface="Inter" panose="02000503000000020004" pitchFamily="2" charset="0"/>
                    <a:ea typeface="Inter" panose="02000503000000020004" pitchFamily="2" charset="0"/>
                  </a:rPr>
                  <a:t>only</a:t>
                </a:r>
              </a:p>
              <a:p>
                <a:endParaRPr lang="fr-FR" sz="2800" b="1" u="sng" dirty="0">
                  <a:latin typeface="Inter" panose="02000503000000020004" pitchFamily="2" charset="0"/>
                  <a:ea typeface="Inter" panose="02000503000000020004" pitchFamily="2" charset="0"/>
                </a:endParaRPr>
              </a:p>
              <a:p>
                <a:r>
                  <a:rPr lang="en-US" sz="2800" dirty="0">
                    <a:latin typeface="Inter" panose="02000503000000020004" pitchFamily="2" charset="0"/>
                    <a:ea typeface="Inter" panose="02000503000000020004" pitchFamily="2" charset="0"/>
                  </a:rPr>
                  <a:t>DLQ send is skipped if unset</a:t>
                </a:r>
                <a:endParaRPr lang="fr-FR" sz="2800" dirty="0">
                  <a:latin typeface="Inter" panose="02000503000000020004" pitchFamily="2" charset="0"/>
                  <a:ea typeface="Inter" panose="02000503000000020004" pitchFamily="2" charset="0"/>
                </a:endParaRPr>
              </a:p>
              <a:p>
                <a:endParaRPr lang="fr-FR" sz="2800" b="1" dirty="0">
                  <a:latin typeface="Inter" panose="02000503000000020004" pitchFamily="2" charset="0"/>
                  <a:ea typeface="Inter" panose="02000503000000020004" pitchFamily="2" charset="0"/>
                </a:endParaRPr>
              </a:p>
              <a:p>
                <a:r>
                  <a:rPr lang="fr-FR" sz="2800" dirty="0">
                    <a:latin typeface="Inter" panose="02000503000000020004" pitchFamily="2" charset="0"/>
                    <a:ea typeface="Inter" panose="02000503000000020004" pitchFamily="2" charset="0"/>
                  </a:rPr>
                  <a:t>Unused by custom handlers</a:t>
                </a:r>
              </a:p>
            </p:txBody>
          </p:sp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F8958FEA-7343-5664-118D-7BB149268180}"/>
                  </a:ext>
                </a:extLst>
              </p:cNvPr>
              <p:cNvSpPr txBox="1"/>
              <p:nvPr/>
            </p:nvSpPr>
            <p:spPr>
              <a:xfrm>
                <a:off x="706608" y="1910933"/>
                <a:ext cx="64237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800" dirty="0">
                    <a:latin typeface="Inter" panose="02000503000000020004" pitchFamily="2" charset="0"/>
                    <a:ea typeface="Inter" panose="02000503000000020004" pitchFamily="2" charset="0"/>
                  </a:rPr>
                  <a:t>⚙️</a:t>
                </a:r>
              </a:p>
            </p:txBody>
          </p:sp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B24C3C75-6F33-3590-EF95-6AB5DB02B053}"/>
                  </a:ext>
                </a:extLst>
              </p:cNvPr>
              <p:cNvSpPr txBox="1"/>
              <p:nvPr/>
            </p:nvSpPr>
            <p:spPr>
              <a:xfrm>
                <a:off x="706608" y="2754815"/>
                <a:ext cx="64237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800" dirty="0"/>
                  <a:t>📌</a:t>
                </a:r>
                <a:endParaRPr lang="fr-FR" sz="2800" dirty="0">
                  <a:latin typeface="Inter" panose="02000503000000020004" pitchFamily="2" charset="0"/>
                  <a:ea typeface="Inter" panose="02000503000000020004" pitchFamily="2" charset="0"/>
                </a:endParaRPr>
              </a:p>
            </p:txBody>
          </p:sp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233E0B59-FC54-3459-D6E0-01E7C1CB4998}"/>
                  </a:ext>
                </a:extLst>
              </p:cNvPr>
              <p:cNvSpPr txBox="1"/>
              <p:nvPr/>
            </p:nvSpPr>
            <p:spPr>
              <a:xfrm>
                <a:off x="706608" y="4442579"/>
                <a:ext cx="64237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800" dirty="0"/>
                  <a:t>🚫</a:t>
                </a:r>
                <a:endParaRPr lang="fr-FR" sz="2800" dirty="0">
                  <a:latin typeface="Inter" panose="02000503000000020004" pitchFamily="2" charset="0"/>
                  <a:ea typeface="Inter" panose="02000503000000020004" pitchFamily="2" charset="0"/>
                </a:endParaRPr>
              </a:p>
            </p:txBody>
          </p:sp>
        </p:grp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A055A7A3-1354-0487-92D8-B0FD6CD07BC7}"/>
                </a:ext>
              </a:extLst>
            </p:cNvPr>
            <p:cNvSpPr txBox="1"/>
            <p:nvPr/>
          </p:nvSpPr>
          <p:spPr>
            <a:xfrm>
              <a:off x="485384" y="3903448"/>
              <a:ext cx="64237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800" dirty="0">
                  <a:latin typeface="Inter" panose="02000503000000020004" pitchFamily="2" charset="0"/>
                  <a:ea typeface="Inter" panose="02000503000000020004" pitchFamily="2" charset="0"/>
                </a:rPr>
                <a:t>🚷</a:t>
              </a:r>
            </a:p>
          </p:txBody>
        </p:sp>
      </p:grpSp>
      <p:sp>
        <p:nvSpPr>
          <p:cNvPr id="16" name="ZoneTexte 15">
            <a:extLst>
              <a:ext uri="{FF2B5EF4-FFF2-40B4-BE49-F238E27FC236}">
                <a16:creationId xmlns:a16="http://schemas.microsoft.com/office/drawing/2014/main" id="{C39B4029-EA61-5A4B-FA22-3297872A945B}"/>
              </a:ext>
            </a:extLst>
          </p:cNvPr>
          <p:cNvSpPr txBox="1"/>
          <p:nvPr/>
        </p:nvSpPr>
        <p:spPr>
          <a:xfrm>
            <a:off x="776666" y="1469904"/>
            <a:ext cx="4297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Inter" panose="02000503000000020004" pitchFamily="2" charset="0"/>
                <a:ea typeface="Inter" panose="02000503000000020004" pitchFamily="2" charset="0"/>
              </a:rPr>
              <a:t>For the </a:t>
            </a:r>
            <a:r>
              <a:rPr lang="fr-FR" sz="2400" b="1" dirty="0">
                <a:latin typeface="Inter" panose="02000503000000020004" pitchFamily="2" charset="0"/>
                <a:ea typeface="Inter" panose="02000503000000020004" pitchFamily="2" charset="0"/>
              </a:rPr>
              <a:t>default</a:t>
            </a:r>
            <a:r>
              <a:rPr lang="fr-FR" sz="2400" dirty="0">
                <a:latin typeface="Inter" panose="02000503000000020004" pitchFamily="2" charset="0"/>
                <a:ea typeface="Inter" panose="02000503000000020004" pitchFamily="2" charset="0"/>
              </a:rPr>
              <a:t> topic</a:t>
            </a:r>
          </a:p>
        </p:txBody>
      </p:sp>
    </p:spTree>
    <p:extLst>
      <p:ext uri="{BB962C8B-B14F-4D97-AF65-F5344CB8AC3E}">
        <p14:creationId xmlns:p14="http://schemas.microsoft.com/office/powerpoint/2010/main" val="7792934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D1F22-A205-90AC-A79E-B5605FE76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344978A1-6309-06E5-8E8F-4BF1E76B32C7}"/>
              </a:ext>
            </a:extLst>
          </p:cNvPr>
          <p:cNvSpPr txBox="1">
            <a:spLocks/>
          </p:cNvSpPr>
          <p:nvPr/>
        </p:nvSpPr>
        <p:spPr>
          <a:xfrm>
            <a:off x="637784" y="518400"/>
            <a:ext cx="10515600" cy="4247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>
                <a:solidFill>
                  <a:schemeClr val="tx2"/>
                </a:solidFill>
                <a:latin typeface="Michelin SemiBold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accent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Dead Letter Queue (KIP-1034)</a:t>
            </a:r>
          </a:p>
        </p:txBody>
      </p:sp>
      <p:pic>
        <p:nvPicPr>
          <p:cNvPr id="8" name="Image 7" descr="Une image contenant Graphique, dessin humoristique, graphisme, conception&#10;&#10;Le contenu généré par l’IA peut être incorrect.">
            <a:extLst>
              <a:ext uri="{FF2B5EF4-FFF2-40B4-BE49-F238E27FC236}">
                <a16:creationId xmlns:a16="http://schemas.microsoft.com/office/drawing/2014/main" id="{42C77A1A-C0F1-F72B-1A1E-9A9F11733B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64" t="16763" r="3687" b="17142"/>
          <a:stretch/>
        </p:blipFill>
        <p:spPr>
          <a:xfrm>
            <a:off x="9892030" y="6341107"/>
            <a:ext cx="2174182" cy="4176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22591C54-D95B-3F77-E2F3-2A0D4C0CF651}"/>
              </a:ext>
            </a:extLst>
          </p:cNvPr>
          <p:cNvSpPr txBox="1"/>
          <p:nvPr/>
        </p:nvSpPr>
        <p:spPr>
          <a:xfrm>
            <a:off x="1470282" y="2306401"/>
            <a:ext cx="82833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Inter" panose="02000503000000020004" pitchFamily="2" charset="0"/>
                <a:ea typeface="Inter" panose="02000503000000020004" pitchFamily="2" charset="0"/>
              </a:rPr>
              <a:t>Use the </a:t>
            </a:r>
            <a:r>
              <a:rPr lang="fr-FR" sz="2800" b="1" dirty="0">
                <a:latin typeface="Inter" panose="02000503000000020004" pitchFamily="2" charset="0"/>
                <a:ea typeface="Inter" panose="02000503000000020004" pitchFamily="2" charset="0"/>
              </a:rPr>
              <a:t>source raw key </a:t>
            </a:r>
            <a:r>
              <a:rPr lang="fr-FR" sz="2800" dirty="0">
                <a:latin typeface="Inter" panose="02000503000000020004" pitchFamily="2" charset="0"/>
                <a:ea typeface="Inter" panose="02000503000000020004" pitchFamily="2" charset="0"/>
              </a:rPr>
              <a:t>and </a:t>
            </a:r>
            <a:r>
              <a:rPr lang="fr-FR" sz="2800" b="1" dirty="0">
                <a:latin typeface="Inter" panose="02000503000000020004" pitchFamily="2" charset="0"/>
                <a:ea typeface="Inter" panose="02000503000000020004" pitchFamily="2" charset="0"/>
              </a:rPr>
              <a:t>source raw value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21DDF9E-9069-C0F4-0C21-46692A5E48A7}"/>
              </a:ext>
            </a:extLst>
          </p:cNvPr>
          <p:cNvSpPr txBox="1"/>
          <p:nvPr/>
        </p:nvSpPr>
        <p:spPr>
          <a:xfrm>
            <a:off x="777600" y="2278800"/>
            <a:ext cx="560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🧷</a:t>
            </a:r>
            <a:endParaRPr lang="fr-FR" sz="32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32FD1864-CB0F-D5C7-CFA7-E17A79B4CB96}"/>
              </a:ext>
            </a:extLst>
          </p:cNvPr>
          <p:cNvSpPr txBox="1"/>
          <p:nvPr/>
        </p:nvSpPr>
        <p:spPr>
          <a:xfrm>
            <a:off x="1470281" y="3293734"/>
            <a:ext cx="8283317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Inter" panose="02000503000000020004" pitchFamily="2" charset="0"/>
                <a:ea typeface="Inter" panose="02000503000000020004" pitchFamily="2" charset="0"/>
              </a:rPr>
              <a:t>Enriched with </a:t>
            </a:r>
            <a:r>
              <a:rPr lang="fr-FR" sz="2800" b="1" dirty="0">
                <a:latin typeface="Inter" panose="02000503000000020004" pitchFamily="2" charset="0"/>
                <a:ea typeface="Inter" panose="02000503000000020004" pitchFamily="2" charset="0"/>
              </a:rPr>
              <a:t>headers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latin typeface="Inter" panose="02000503000000020004" pitchFamily="2" charset="0"/>
                <a:ea typeface="Inter" panose="02000503000000020004" pitchFamily="2" charset="0"/>
              </a:rPr>
              <a:t>_ _streams.errors.exception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latin typeface="Inter" panose="02000503000000020004" pitchFamily="2" charset="0"/>
                <a:ea typeface="Inter" panose="02000503000000020004" pitchFamily="2" charset="0"/>
              </a:rPr>
              <a:t>_ _streams.errors.stacktrace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latin typeface="Inter" panose="02000503000000020004" pitchFamily="2" charset="0"/>
                <a:ea typeface="Inter" panose="02000503000000020004" pitchFamily="2" charset="0"/>
              </a:rPr>
              <a:t>_ _streams.errors.message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latin typeface="Inter" panose="02000503000000020004" pitchFamily="2" charset="0"/>
                <a:ea typeface="Inter" panose="02000503000000020004" pitchFamily="2" charset="0"/>
              </a:rPr>
              <a:t>_ _streams.errors.topic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latin typeface="Inter" panose="02000503000000020004" pitchFamily="2" charset="0"/>
                <a:ea typeface="Inter" panose="02000503000000020004" pitchFamily="2" charset="0"/>
              </a:rPr>
              <a:t>_ _streams.errors.partition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latin typeface="Inter" panose="02000503000000020004" pitchFamily="2" charset="0"/>
                <a:ea typeface="Inter" panose="02000503000000020004" pitchFamily="2" charset="0"/>
              </a:rPr>
              <a:t>_ _streams.errors.offset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138FCE8-1A60-7ED9-78D4-5881B2258F5B}"/>
              </a:ext>
            </a:extLst>
          </p:cNvPr>
          <p:cNvSpPr txBox="1"/>
          <p:nvPr/>
        </p:nvSpPr>
        <p:spPr>
          <a:xfrm>
            <a:off x="777600" y="3167092"/>
            <a:ext cx="5606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📨</a:t>
            </a:r>
            <a:endParaRPr lang="fr-FR" sz="32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9FF49BD-B404-EE7C-2A4C-6315C2E61BEC}"/>
              </a:ext>
            </a:extLst>
          </p:cNvPr>
          <p:cNvSpPr txBox="1"/>
          <p:nvPr/>
        </p:nvSpPr>
        <p:spPr>
          <a:xfrm>
            <a:off x="777600" y="1468800"/>
            <a:ext cx="4297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Inter" panose="02000503000000020004" pitchFamily="2" charset="0"/>
                <a:ea typeface="Inter" panose="02000503000000020004" pitchFamily="2" charset="0"/>
              </a:rPr>
              <a:t>For the </a:t>
            </a:r>
            <a:r>
              <a:rPr lang="fr-FR" sz="2400" b="1" dirty="0">
                <a:latin typeface="Inter" panose="02000503000000020004" pitchFamily="2" charset="0"/>
                <a:ea typeface="Inter" panose="02000503000000020004" pitchFamily="2" charset="0"/>
              </a:rPr>
              <a:t>default</a:t>
            </a:r>
            <a:r>
              <a:rPr lang="fr-FR" sz="2400" dirty="0">
                <a:latin typeface="Inter" panose="02000503000000020004" pitchFamily="2" charset="0"/>
                <a:ea typeface="Inter" panose="02000503000000020004" pitchFamily="2" charset="0"/>
              </a:rPr>
              <a:t> record</a:t>
            </a:r>
          </a:p>
        </p:txBody>
      </p:sp>
    </p:spTree>
    <p:extLst>
      <p:ext uri="{BB962C8B-B14F-4D97-AF65-F5344CB8AC3E}">
        <p14:creationId xmlns:p14="http://schemas.microsoft.com/office/powerpoint/2010/main" val="942716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11E2B-7F34-F8C7-FA07-AEF0CB99F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155C972-C223-B5D3-54C6-645115533234}"/>
              </a:ext>
            </a:extLst>
          </p:cNvPr>
          <p:cNvSpPr txBox="1"/>
          <p:nvPr/>
        </p:nvSpPr>
        <p:spPr>
          <a:xfrm>
            <a:off x="343203" y="1840926"/>
            <a:ext cx="1150559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59AEEE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@Override</a:t>
            </a:r>
          </a:p>
          <a:p>
            <a:r>
              <a:rPr lang="fr-FR" sz="20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public</a:t>
            </a:r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</a:t>
            </a:r>
            <a:r>
              <a:rPr lang="fr-FR" sz="2000" dirty="0">
                <a:solidFill>
                  <a:srgbClr val="59AEEE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Response handleError</a:t>
            </a:r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(</a:t>
            </a:r>
            <a:r>
              <a:rPr lang="fr-FR" sz="2000" dirty="0">
                <a:solidFill>
                  <a:srgbClr val="A6E22E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ErrorHandlerContext context</a:t>
            </a:r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, 						 		  </a:t>
            </a:r>
            <a:r>
              <a:rPr lang="fr-FR" sz="2000" dirty="0">
                <a:solidFill>
                  <a:srgbClr val="A6E22E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Record&lt;?, ?&gt; record</a:t>
            </a:r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, </a:t>
            </a:r>
          </a:p>
          <a:p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                      	  </a:t>
            </a:r>
            <a:r>
              <a:rPr lang="fr-FR" sz="2000" dirty="0">
                <a:solidFill>
                  <a:srgbClr val="A6E22E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Exception exception</a:t>
            </a:r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) {</a:t>
            </a:r>
          </a:p>
          <a:p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   </a:t>
            </a:r>
            <a:r>
              <a:rPr lang="fr-FR" sz="20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if</a:t>
            </a:r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(exception </a:t>
            </a:r>
            <a:r>
              <a:rPr lang="fr-FR" sz="20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instanceof</a:t>
            </a:r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JsonSyntaxException) </a:t>
            </a:r>
          </a:p>
          <a:p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       </a:t>
            </a:r>
            <a:r>
              <a:rPr lang="fr-FR" sz="20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return</a:t>
            </a:r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Response.fail(List.of(</a:t>
            </a:r>
            <a:r>
              <a:rPr lang="fr-FR" sz="20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new</a:t>
            </a:r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ProducerRecord&lt;&gt;(</a:t>
            </a:r>
            <a:r>
              <a:rPr lang="fr-FR" sz="2000" dirty="0">
                <a:solidFill>
                  <a:srgbClr val="98C37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"json_error_dlq_topic"</a:t>
            </a:r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, 	            context.sourceRawKey(), context.sourceRawValue())));</a:t>
            </a:r>
          </a:p>
          <a:p>
            <a:endParaRPr lang="fr-FR" sz="2000" dirty="0">
              <a:latin typeface="Consolas" panose="020B0609020204030204" pitchFamily="49" charset="0"/>
              <a:ea typeface="Inter" panose="02000503000000020004" pitchFamily="2" charset="0"/>
            </a:endParaRPr>
          </a:p>
          <a:p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   </a:t>
            </a:r>
            <a:r>
              <a:rPr lang="fr-FR" sz="20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if</a:t>
            </a:r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(exception </a:t>
            </a:r>
            <a:r>
              <a:rPr lang="fr-FR" sz="20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instanceof</a:t>
            </a:r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InvalidDeliveryException) </a:t>
            </a:r>
          </a:p>
          <a:p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       </a:t>
            </a:r>
            <a:r>
              <a:rPr lang="fr-FR" sz="20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return</a:t>
            </a:r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Response.resume(List.of(</a:t>
            </a:r>
            <a:r>
              <a:rPr lang="fr-FR" sz="20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new</a:t>
            </a:r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ProducerRecord&lt;&gt;(</a:t>
            </a:r>
            <a:r>
              <a:rPr lang="fr-FR" sz="2000" dirty="0">
                <a:solidFill>
                  <a:srgbClr val="98C37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"delivery_dlq_topic"</a:t>
            </a:r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, 			      context.sourceRawKey(), context.sourceRawValue())));</a:t>
            </a:r>
          </a:p>
          <a:p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   </a:t>
            </a:r>
          </a:p>
          <a:p>
            <a:r>
              <a:rPr lang="fr-FR" sz="20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    return</a:t>
            </a:r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Response.fail(List.of(</a:t>
            </a:r>
            <a:r>
              <a:rPr lang="fr-FR" sz="20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new</a:t>
            </a:r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 ProducerRecord&lt;&gt;(</a:t>
            </a:r>
            <a:r>
              <a:rPr lang="fr-FR" sz="2000" dirty="0">
                <a:solidFill>
                  <a:srgbClr val="98C37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"default_dlq_topic"</a:t>
            </a:r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, 	 	        context.sourceRawKey(), context.sourceRawValue())));</a:t>
            </a:r>
          </a:p>
          <a:p>
            <a:r>
              <a:rPr lang="fr-FR" sz="2000" dirty="0">
                <a:latin typeface="Consolas" panose="020B0609020204030204" pitchFamily="49" charset="0"/>
                <a:ea typeface="Inter" panose="02000503000000020004" pitchFamily="2" charset="0"/>
              </a:rPr>
              <a:t>}</a:t>
            </a:r>
          </a:p>
        </p:txBody>
      </p:sp>
      <p:pic>
        <p:nvPicPr>
          <p:cNvPr id="9" name="Image 8" descr="Une image contenant Graphique, dessin humoristique, graphisme, conception&#10;&#10;Le contenu généré par l’IA peut être incorrect.">
            <a:extLst>
              <a:ext uri="{FF2B5EF4-FFF2-40B4-BE49-F238E27FC236}">
                <a16:creationId xmlns:a16="http://schemas.microsoft.com/office/drawing/2014/main" id="{442EF2AA-ADA9-C36D-D9CD-18B1696CAD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64" t="16763" r="3687" b="17142"/>
          <a:stretch/>
        </p:blipFill>
        <p:spPr>
          <a:xfrm>
            <a:off x="9892030" y="6341107"/>
            <a:ext cx="2174182" cy="4176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962F455-5CE9-2156-8450-C0320A579867}"/>
              </a:ext>
            </a:extLst>
          </p:cNvPr>
          <p:cNvSpPr txBox="1">
            <a:spLocks/>
          </p:cNvSpPr>
          <p:nvPr/>
        </p:nvSpPr>
        <p:spPr>
          <a:xfrm>
            <a:off x="637784" y="518400"/>
            <a:ext cx="10515600" cy="424732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i="0" kern="1200">
                <a:solidFill>
                  <a:schemeClr val="tx2"/>
                </a:solidFill>
                <a:latin typeface="Michelin SemiBold" panose="02000000000000000000" pitchFamily="2" charset="0"/>
                <a:ea typeface="+mj-ea"/>
                <a:cs typeface="+mj-cs"/>
              </a:defRPr>
            </a:lvl1pPr>
          </a:lstStyle>
          <a:p>
            <a:r>
              <a:rPr lang="fr-FR" sz="2400" dirty="0">
                <a:solidFill>
                  <a:schemeClr val="accent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Dead Letter Queue (KIP-1034)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82D03D8-1A57-3061-FD33-0A2463B94C33}"/>
              </a:ext>
            </a:extLst>
          </p:cNvPr>
          <p:cNvSpPr txBox="1"/>
          <p:nvPr/>
        </p:nvSpPr>
        <p:spPr>
          <a:xfrm>
            <a:off x="343203" y="1170461"/>
            <a:ext cx="11242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Consolas" panose="020B0609020204030204" pitchFamily="49" charset="0"/>
              </a:rPr>
              <a:t>processing.exception.handler</a:t>
            </a:r>
            <a:r>
              <a:rPr lang="fr-FR" sz="2400" dirty="0">
                <a:latin typeface="Consolas" panose="020B0609020204030204" pitchFamily="49" charset="0"/>
              </a:rPr>
              <a:t>=com.example.CustomProcessingHandler</a:t>
            </a:r>
            <a:endParaRPr lang="fr-FR" sz="2400" dirty="0">
              <a:latin typeface="Inter" panose="02000503000000020004" pitchFamily="2" charset="0"/>
              <a:ea typeface="Inter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85984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172D1-808B-24C6-EDEB-92F48B053A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8C21C5-654B-DE51-5B60-762896664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784" y="518400"/>
            <a:ext cx="10515600" cy="424732"/>
          </a:xfrm>
        </p:spPr>
        <p:txBody>
          <a:bodyPr/>
          <a:lstStyle/>
          <a:p>
            <a:r>
              <a:rPr lang="fr-FR" sz="2400" dirty="0">
                <a:solidFill>
                  <a:schemeClr val="accent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Key Takeaways</a:t>
            </a:r>
            <a:endParaRPr lang="fr-FR" dirty="0">
              <a:solidFill>
                <a:schemeClr val="accent1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ECB719F-1AB3-A1BA-5FF9-19B8CB62AC15}"/>
              </a:ext>
            </a:extLst>
          </p:cNvPr>
          <p:cNvSpPr txBox="1"/>
          <p:nvPr/>
        </p:nvSpPr>
        <p:spPr>
          <a:xfrm>
            <a:off x="1551914" y="1874728"/>
            <a:ext cx="908817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🧠   </a:t>
            </a:r>
            <a:r>
              <a:rPr lang="en-US" sz="2800" dirty="0">
                <a:latin typeface="Inter" panose="02000503000000020004" pitchFamily="2" charset="0"/>
                <a:ea typeface="Inter" panose="02000503000000020004" pitchFamily="2" charset="0"/>
              </a:rPr>
              <a:t>Better Understanding of Processing Exceptions</a:t>
            </a:r>
          </a:p>
          <a:p>
            <a:pPr marL="514350" indent="-514350">
              <a:buFont typeface="+mj-lt"/>
              <a:buAutoNum type="arabicPeriod"/>
            </a:pPr>
            <a:endParaRPr lang="fr-FR" sz="28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r>
              <a:rPr lang="fr-FR" sz="2800" dirty="0"/>
              <a:t>🛠️   </a:t>
            </a:r>
            <a:r>
              <a:rPr lang="fr-FR" sz="2800" dirty="0">
                <a:latin typeface="Inter" panose="02000503000000020004" pitchFamily="2" charset="0"/>
                <a:ea typeface="Inter" panose="02000503000000020004" pitchFamily="2" charset="0"/>
              </a:rPr>
              <a:t>Latest Updates in Error Handling (KIP-1033)</a:t>
            </a:r>
          </a:p>
          <a:p>
            <a:pPr marL="514350" indent="-514350">
              <a:buFont typeface="+mj-lt"/>
              <a:buAutoNum type="arabicPeriod"/>
            </a:pPr>
            <a:endParaRPr lang="fr-FR" sz="28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r>
              <a:rPr lang="fr-FR" sz="2800" dirty="0"/>
              <a:t>📬   </a:t>
            </a:r>
            <a:r>
              <a:rPr lang="fr-FR" sz="2800" dirty="0">
                <a:latin typeface="Inter" panose="02000503000000020004" pitchFamily="2" charset="0"/>
                <a:ea typeface="Inter" panose="02000503000000020004" pitchFamily="2" charset="0"/>
              </a:rPr>
              <a:t>Native DLQ Support (KIP-1034)</a:t>
            </a:r>
          </a:p>
          <a:p>
            <a:pPr marL="514350" indent="-514350">
              <a:buFont typeface="+mj-lt"/>
              <a:buAutoNum type="arabicPeriod"/>
            </a:pPr>
            <a:endParaRPr lang="fr-FR" sz="2800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r>
              <a:rPr lang="fr-FR" sz="2800" dirty="0"/>
              <a:t>💻   </a:t>
            </a:r>
            <a:r>
              <a:rPr lang="fr-FR" sz="2800" dirty="0">
                <a:latin typeface="Inter" panose="02000503000000020004" pitchFamily="2" charset="0"/>
                <a:ea typeface="Inter" panose="02000503000000020004" pitchFamily="2" charset="0"/>
              </a:rPr>
              <a:t>Configuration and Code Examples Included</a:t>
            </a:r>
          </a:p>
        </p:txBody>
      </p:sp>
      <p:pic>
        <p:nvPicPr>
          <p:cNvPr id="8" name="Image 7" descr="Une image contenant Graphique, dessin humoristique, graphisme, conception&#10;&#10;Le contenu généré par l’IA peut être incorrect.">
            <a:extLst>
              <a:ext uri="{FF2B5EF4-FFF2-40B4-BE49-F238E27FC236}">
                <a16:creationId xmlns:a16="http://schemas.microsoft.com/office/drawing/2014/main" id="{DA4A085C-9C2B-9B17-CB5E-199671A2D3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64" t="16763" r="3687" b="17142"/>
          <a:stretch/>
        </p:blipFill>
        <p:spPr>
          <a:xfrm>
            <a:off x="9892030" y="6341107"/>
            <a:ext cx="2174182" cy="4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2272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67576A-6B99-2432-62B2-D66CDD573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8CA90E4F-64C0-7D0E-4730-D4E13C009EEF}"/>
              </a:ext>
            </a:extLst>
          </p:cNvPr>
          <p:cNvSpPr txBox="1"/>
          <p:nvPr/>
        </p:nvSpPr>
        <p:spPr>
          <a:xfrm>
            <a:off x="1818364" y="550671"/>
            <a:ext cx="41675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i="0" dirty="0">
                <a:solidFill>
                  <a:srgbClr val="FFFF00"/>
                </a:solidFill>
                <a:effectLst/>
                <a:latin typeface="Inter Black" panose="02000503000000020004" pitchFamily="2" charset="0"/>
                <a:ea typeface="Inter Black" panose="02000503000000020004" pitchFamily="2" charset="0"/>
                <a:cs typeface="Roboto" panose="02000000000000000000" pitchFamily="2" charset="0"/>
              </a:rPr>
              <a:t>Thank you</a:t>
            </a:r>
            <a:endParaRPr lang="en-US" sz="7200" b="1" i="0" dirty="0">
              <a:solidFill>
                <a:schemeClr val="bg1"/>
              </a:solidFill>
              <a:effectLst/>
              <a:latin typeface="Inter Black" panose="02000503000000020004" pitchFamily="2" charset="0"/>
              <a:ea typeface="Inter Black" panose="02000503000000020004" pitchFamily="2" charset="0"/>
              <a:cs typeface="Roboto" panose="02000000000000000000" pitchFamily="2" charset="0"/>
            </a:endParaRP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DE22C089-ACEF-3A2B-E151-AD6837391A03}"/>
              </a:ext>
            </a:extLst>
          </p:cNvPr>
          <p:cNvGrpSpPr/>
          <p:nvPr/>
        </p:nvGrpSpPr>
        <p:grpSpPr>
          <a:xfrm>
            <a:off x="6225598" y="3944525"/>
            <a:ext cx="5567108" cy="2160000"/>
            <a:chOff x="-1442724" y="306633"/>
            <a:chExt cx="5567108" cy="2160000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0CC77047-9B4A-5516-56E3-CA9F61EC3DDE}"/>
                </a:ext>
              </a:extLst>
            </p:cNvPr>
            <p:cNvSpPr txBox="1"/>
            <p:nvPr/>
          </p:nvSpPr>
          <p:spPr>
            <a:xfrm>
              <a:off x="956143" y="909579"/>
              <a:ext cx="316824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b="1" dirty="0">
                  <a:solidFill>
                    <a:schemeClr val="bg1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Michelin IT Engineering Blog</a:t>
              </a:r>
            </a:p>
          </p:txBody>
        </p:sp>
        <p:pic>
          <p:nvPicPr>
            <p:cNvPr id="11" name="Image 10" descr="Une image contenant clipart, illustration, Graphique, dessin humoristique&#10;&#10;Le contenu généré par l’IA peut être incorrect.">
              <a:extLst>
                <a:ext uri="{FF2B5EF4-FFF2-40B4-BE49-F238E27FC236}">
                  <a16:creationId xmlns:a16="http://schemas.microsoft.com/office/drawing/2014/main" id="{D597ED63-2C14-0FF5-C0A4-3CD3D9395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442724" y="306633"/>
              <a:ext cx="2160000" cy="2160000"/>
            </a:xfrm>
            <a:prstGeom prst="rect">
              <a:avLst/>
            </a:prstGeom>
          </p:spPr>
        </p:pic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E50B0527-5E90-376F-BAA0-41298046FD32}"/>
              </a:ext>
            </a:extLst>
          </p:cNvPr>
          <p:cNvGrpSpPr/>
          <p:nvPr/>
        </p:nvGrpSpPr>
        <p:grpSpPr>
          <a:xfrm>
            <a:off x="6225598" y="1401675"/>
            <a:ext cx="5027173" cy="2160000"/>
            <a:chOff x="916440" y="3759546"/>
            <a:chExt cx="5027173" cy="2160000"/>
          </a:xfrm>
        </p:grpSpPr>
        <p:pic>
          <p:nvPicPr>
            <p:cNvPr id="18" name="Image 17" descr="Une image contenant clipart, illustration, Graphique, dessin humoristique&#10;&#10;Le contenu généré par l’IA peut être incorrect.">
              <a:extLst>
                <a:ext uri="{FF2B5EF4-FFF2-40B4-BE49-F238E27FC236}">
                  <a16:creationId xmlns:a16="http://schemas.microsoft.com/office/drawing/2014/main" id="{BC96D43F-D126-CEC8-CC8C-91FA18317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6440" y="3759546"/>
              <a:ext cx="2160000" cy="2160000"/>
            </a:xfrm>
            <a:prstGeom prst="rect">
              <a:avLst/>
            </a:prstGeom>
          </p:spPr>
        </p:pic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5672C9F3-2DEC-F8B0-C0BA-2283376E6FBC}"/>
                </a:ext>
              </a:extLst>
            </p:cNvPr>
            <p:cNvSpPr txBox="1"/>
            <p:nvPr/>
          </p:nvSpPr>
          <p:spPr>
            <a:xfrm>
              <a:off x="3316078" y="4362492"/>
              <a:ext cx="262753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b="1" dirty="0">
                  <a:solidFill>
                    <a:schemeClr val="bg1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Slides and Code Sample</a:t>
              </a:r>
            </a:p>
          </p:txBody>
        </p:sp>
      </p:grpSp>
      <p:sp>
        <p:nvSpPr>
          <p:cNvPr id="21" name="ZoneTexte 20">
            <a:extLst>
              <a:ext uri="{FF2B5EF4-FFF2-40B4-BE49-F238E27FC236}">
                <a16:creationId xmlns:a16="http://schemas.microsoft.com/office/drawing/2014/main" id="{37397C8A-8410-5720-8D0E-5DE95E4378C8}"/>
              </a:ext>
            </a:extLst>
          </p:cNvPr>
          <p:cNvSpPr txBox="1"/>
          <p:nvPr/>
        </p:nvSpPr>
        <p:spPr>
          <a:xfrm>
            <a:off x="1818364" y="3312839"/>
            <a:ext cx="34101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0" dirty="0">
                <a:solidFill>
                  <a:srgbClr val="FFFF00"/>
                </a:solidFill>
                <a:effectLst/>
                <a:latin typeface="Inter Black" panose="02000503000000020004" pitchFamily="2" charset="0"/>
                <a:ea typeface="Inter Black" panose="02000503000000020004" pitchFamily="2" charset="0"/>
                <a:cs typeface="Roboto" panose="02000000000000000000" pitchFamily="2" charset="0"/>
              </a:rPr>
              <a:t>Credits</a:t>
            </a:r>
            <a:endParaRPr lang="en-US" sz="4000" b="1" i="0" dirty="0">
              <a:solidFill>
                <a:schemeClr val="bg1"/>
              </a:solidFill>
              <a:effectLst/>
              <a:latin typeface="Inter Black" panose="02000503000000020004" pitchFamily="2" charset="0"/>
              <a:ea typeface="Inter Black" panose="02000503000000020004" pitchFamily="2" charset="0"/>
              <a:cs typeface="Roboto" panose="02000000000000000000" pitchFamily="2" charset="0"/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336300E-59E7-6D94-CBBF-931FCEDA32DF}"/>
              </a:ext>
            </a:extLst>
          </p:cNvPr>
          <p:cNvSpPr txBox="1"/>
          <p:nvPr/>
        </p:nvSpPr>
        <p:spPr>
          <a:xfrm>
            <a:off x="1818364" y="4020725"/>
            <a:ext cx="35080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Diagrams made with </a:t>
            </a:r>
            <a:r>
              <a:rPr lang="fr-FR" sz="2800" b="1" dirty="0">
                <a:solidFill>
                  <a:schemeClr val="bg1"/>
                </a:solidFill>
                <a:latin typeface="Inter" panose="02000503000000020004" pitchFamily="2" charset="0"/>
                <a:ea typeface="Inter" panose="02000503000000020004" pitchFamily="2" charset="0"/>
              </a:rPr>
              <a:t>Kafka Streams Topology Design (KSTD)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B633861-1CE8-B330-54B4-5DE5ABF41264}"/>
              </a:ext>
            </a:extLst>
          </p:cNvPr>
          <p:cNvSpPr txBox="1"/>
          <p:nvPr/>
        </p:nvSpPr>
        <p:spPr>
          <a:xfrm>
            <a:off x="6116741" y="550671"/>
            <a:ext cx="34101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0" dirty="0">
                <a:solidFill>
                  <a:srgbClr val="FFFF00"/>
                </a:solidFill>
                <a:effectLst/>
                <a:latin typeface="Inter Black" panose="02000503000000020004" pitchFamily="2" charset="0"/>
                <a:ea typeface="Inter Black" panose="02000503000000020004" pitchFamily="2" charset="0"/>
                <a:cs typeface="Roboto" panose="02000000000000000000" pitchFamily="2" charset="0"/>
              </a:rPr>
              <a:t>Links</a:t>
            </a:r>
            <a:endParaRPr lang="en-US" sz="4000" b="1" i="0" dirty="0">
              <a:solidFill>
                <a:schemeClr val="bg1"/>
              </a:solidFill>
              <a:effectLst/>
              <a:latin typeface="Inter Black" panose="02000503000000020004" pitchFamily="2" charset="0"/>
              <a:ea typeface="Inter Black" panose="02000503000000020004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028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A3231-A3F6-069E-7B5E-B50E2C262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>
            <a:extLst>
              <a:ext uri="{FF2B5EF4-FFF2-40B4-BE49-F238E27FC236}">
                <a16:creationId xmlns:a16="http://schemas.microsoft.com/office/drawing/2014/main" id="{751CA0DB-806F-E8C6-DA47-BAF9C506B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3086" y="4592411"/>
            <a:ext cx="22098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B94CBDB-19A6-B697-7599-33951602D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784" y="518400"/>
            <a:ext cx="10515600" cy="424732"/>
          </a:xfrm>
        </p:spPr>
        <p:txBody>
          <a:bodyPr/>
          <a:lstStyle/>
          <a:p>
            <a:r>
              <a:rPr lang="fr-FR" sz="2400" dirty="0">
                <a:solidFill>
                  <a:schemeClr val="accent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About Michelin</a:t>
            </a:r>
            <a:endParaRPr lang="fr-FR" dirty="0">
              <a:solidFill>
                <a:schemeClr val="accent1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E1F8C1F6-5F19-5D9E-0D9E-BCFAD0C4EE66}"/>
              </a:ext>
            </a:extLst>
          </p:cNvPr>
          <p:cNvGrpSpPr/>
          <p:nvPr/>
        </p:nvGrpSpPr>
        <p:grpSpPr>
          <a:xfrm>
            <a:off x="5565736" y="1652988"/>
            <a:ext cx="3187358" cy="2739083"/>
            <a:chOff x="8241591" y="1369169"/>
            <a:chExt cx="3187358" cy="2739083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671199DF-3D11-760D-2F34-409E389E1D24}"/>
                </a:ext>
              </a:extLst>
            </p:cNvPr>
            <p:cNvGrpSpPr/>
            <p:nvPr/>
          </p:nvGrpSpPr>
          <p:grpSpPr>
            <a:xfrm>
              <a:off x="8345593" y="1369169"/>
              <a:ext cx="2990679" cy="792000"/>
              <a:chOff x="1139883" y="1015998"/>
              <a:chExt cx="2990679" cy="792000"/>
            </a:xfrm>
          </p:grpSpPr>
          <p:pic>
            <p:nvPicPr>
              <p:cNvPr id="10" name="Picture 12">
                <a:extLst>
                  <a:ext uri="{FF2B5EF4-FFF2-40B4-BE49-F238E27FC236}">
                    <a16:creationId xmlns:a16="http://schemas.microsoft.com/office/drawing/2014/main" id="{14EC5D6C-A26C-ED5A-7AB1-930422E81F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9883" y="1015998"/>
                <a:ext cx="487850" cy="79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10" descr="Brandfetch | Confluent Logos &amp; Brand Assets">
                <a:extLst>
                  <a:ext uri="{FF2B5EF4-FFF2-40B4-BE49-F238E27FC236}">
                    <a16:creationId xmlns:a16="http://schemas.microsoft.com/office/drawing/2014/main" id="{EB3ABE74-8939-1869-3B28-6B6B32598B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39220" y="1044834"/>
                <a:ext cx="720000" cy="72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Image 11" descr="Une image contenant symbole, logo, Graphique, conception&#10;&#10;Description générée automatiquement">
                <a:extLst>
                  <a:ext uri="{FF2B5EF4-FFF2-40B4-BE49-F238E27FC236}">
                    <a16:creationId xmlns:a16="http://schemas.microsoft.com/office/drawing/2014/main" id="{2108459A-2641-E7C7-B91E-14442575F5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13462" t="13219" r="13462" b="15337"/>
              <a:stretch/>
            </p:blipFill>
            <p:spPr>
              <a:xfrm>
                <a:off x="3338562" y="1033686"/>
                <a:ext cx="792000" cy="774312"/>
              </a:xfrm>
              <a:prstGeom prst="rect">
                <a:avLst/>
              </a:prstGeom>
            </p:spPr>
          </p:pic>
          <p:pic>
            <p:nvPicPr>
              <p:cNvPr id="15" name="Image 14" descr="Une image contenant Graphique, capture d’écran, graphisme, Bleu électrique&#10;&#10;Description générée automatiquement">
                <a:extLst>
                  <a:ext uri="{FF2B5EF4-FFF2-40B4-BE49-F238E27FC236}">
                    <a16:creationId xmlns:a16="http://schemas.microsoft.com/office/drawing/2014/main" id="{F27803A7-EB16-16D8-BE7C-66641D287D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156" r="59239"/>
              <a:stretch/>
            </p:blipFill>
            <p:spPr>
              <a:xfrm>
                <a:off x="2506113" y="1080162"/>
                <a:ext cx="790476" cy="681361"/>
              </a:xfrm>
              <a:prstGeom prst="rect">
                <a:avLst/>
              </a:prstGeom>
            </p:spPr>
          </p:pic>
        </p:grpSp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4D969E54-A5CD-183B-6C0A-7E58618EDE92}"/>
                </a:ext>
              </a:extLst>
            </p:cNvPr>
            <p:cNvGrpSpPr/>
            <p:nvPr/>
          </p:nvGrpSpPr>
          <p:grpSpPr>
            <a:xfrm>
              <a:off x="8304455" y="3267893"/>
              <a:ext cx="3072955" cy="840359"/>
              <a:chOff x="7403748" y="1073863"/>
              <a:chExt cx="3072955" cy="840359"/>
            </a:xfrm>
          </p:grpSpPr>
          <p:pic>
            <p:nvPicPr>
              <p:cNvPr id="16" name="Picture 2" descr="Grafana Vector Logo - Download Free SVG Icon | Worldvectorlogo">
                <a:extLst>
                  <a:ext uri="{FF2B5EF4-FFF2-40B4-BE49-F238E27FC236}">
                    <a16:creationId xmlns:a16="http://schemas.microsoft.com/office/drawing/2014/main" id="{4FF498B5-1D45-5E06-F497-6C6AF242B5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03748" y="1073863"/>
                <a:ext cx="647091" cy="72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10" descr="OpenTelemetry Logo PNG Vector (SVG) Free Download | Vector logo, ? logo,  Vector">
                <a:extLst>
                  <a:ext uri="{FF2B5EF4-FFF2-40B4-BE49-F238E27FC236}">
                    <a16:creationId xmlns:a16="http://schemas.microsoft.com/office/drawing/2014/main" id="{8FADFD17-B483-FB43-E52D-654346C9AC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98089" y="1073863"/>
                <a:ext cx="720000" cy="72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16" descr="akhq.io | LinkedIn">
                <a:extLst>
                  <a:ext uri="{FF2B5EF4-FFF2-40B4-BE49-F238E27FC236}">
                    <a16:creationId xmlns:a16="http://schemas.microsoft.com/office/drawing/2014/main" id="{713AAA1F-9BB2-D7DE-07AC-C4C30AA5A7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2098" b="36514"/>
              <a:stretch/>
            </p:blipFill>
            <p:spPr bwMode="auto">
              <a:xfrm>
                <a:off x="8865339" y="1320261"/>
                <a:ext cx="864000" cy="2711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Image 19" descr="Une image contenant clipart, Graphique, affiche, crâne&#10;&#10;Le contenu généré par l’IA peut être incorrect.">
                <a:extLst>
                  <a:ext uri="{FF2B5EF4-FFF2-40B4-BE49-F238E27FC236}">
                    <a16:creationId xmlns:a16="http://schemas.microsoft.com/office/drawing/2014/main" id="{FE228A0F-E2C8-5430-36AF-0A39E7AD1A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776964" y="1158222"/>
                <a:ext cx="699739" cy="756000"/>
              </a:xfrm>
              <a:prstGeom prst="rect">
                <a:avLst/>
              </a:prstGeom>
            </p:spPr>
          </p:pic>
        </p:grpSp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C9383181-B422-22A6-AF04-72512D49CD5F}"/>
                </a:ext>
              </a:extLst>
            </p:cNvPr>
            <p:cNvGrpSpPr/>
            <p:nvPr/>
          </p:nvGrpSpPr>
          <p:grpSpPr>
            <a:xfrm>
              <a:off x="8241591" y="2336465"/>
              <a:ext cx="3187358" cy="734410"/>
              <a:chOff x="4170578" y="1059453"/>
              <a:chExt cx="3187358" cy="734410"/>
            </a:xfrm>
          </p:grpSpPr>
          <p:pic>
            <p:nvPicPr>
              <p:cNvPr id="13" name="Picture 6" descr="Microsoft NET Logo | Real Company | Alphabet, Letter N Logo">
                <a:extLst>
                  <a:ext uri="{FF2B5EF4-FFF2-40B4-BE49-F238E27FC236}">
                    <a16:creationId xmlns:a16="http://schemas.microsoft.com/office/drawing/2014/main" id="{94A06DDE-C284-B1CB-0B2C-D31612D365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640" t="26098" r="17408" b="36354"/>
              <a:stretch/>
            </p:blipFill>
            <p:spPr bwMode="auto">
              <a:xfrm>
                <a:off x="4170578" y="1158222"/>
                <a:ext cx="792000" cy="4509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8">
                <a:extLst>
                  <a:ext uri="{FF2B5EF4-FFF2-40B4-BE49-F238E27FC236}">
                    <a16:creationId xmlns:a16="http://schemas.microsoft.com/office/drawing/2014/main" id="{EB417C6D-8357-2323-E603-F87E7FF543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247"/>
              <a:stretch/>
            </p:blipFill>
            <p:spPr bwMode="auto">
              <a:xfrm>
                <a:off x="5024249" y="1075800"/>
                <a:ext cx="684000" cy="6802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Image 21" descr="Une image contenant illustration&#10;&#10;Le contenu généré par l’IA peut être incorrect.">
                <a:extLst>
                  <a:ext uri="{FF2B5EF4-FFF2-40B4-BE49-F238E27FC236}">
                    <a16:creationId xmlns:a16="http://schemas.microsoft.com/office/drawing/2014/main" id="{E69D7C05-6B38-73DA-F803-84BFD2468E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769920" y="1158222"/>
                <a:ext cx="792000" cy="613067"/>
              </a:xfrm>
              <a:prstGeom prst="rect">
                <a:avLst/>
              </a:prstGeom>
            </p:spPr>
          </p:pic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57A6A1A6-CF5C-B568-6372-898946B9B9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01936" y="1059453"/>
                <a:ext cx="756000" cy="73441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E412E6B5-A782-89FD-AFD1-6B8EEB703BC4}"/>
              </a:ext>
            </a:extLst>
          </p:cNvPr>
          <p:cNvGrpSpPr/>
          <p:nvPr/>
        </p:nvGrpSpPr>
        <p:grpSpPr>
          <a:xfrm>
            <a:off x="1468103" y="1569445"/>
            <a:ext cx="3777323" cy="2868060"/>
            <a:chOff x="1138584" y="1389992"/>
            <a:chExt cx="4395158" cy="2868060"/>
          </a:xfrm>
        </p:grpSpPr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6676AA13-0A3D-0FDE-5900-87D96D828BD3}"/>
                </a:ext>
              </a:extLst>
            </p:cNvPr>
            <p:cNvSpPr txBox="1"/>
            <p:nvPr/>
          </p:nvSpPr>
          <p:spPr>
            <a:xfrm>
              <a:off x="1151884" y="3102235"/>
              <a:ext cx="438185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latin typeface="Inter" panose="02000503000000020004" pitchFamily="2" charset="0"/>
                  <a:ea typeface="Inter" panose="02000503000000020004" pitchFamily="2" charset="0"/>
                </a:rPr>
                <a:t>3 </a:t>
              </a:r>
              <a:r>
                <a:rPr lang="fr-FR" sz="3200" dirty="0">
                  <a:latin typeface="Inter" panose="02000503000000020004" pitchFamily="2" charset="0"/>
                  <a:ea typeface="Inter" panose="02000503000000020004" pitchFamily="2" charset="0"/>
                </a:rPr>
                <a:t>MB/s ↗️</a:t>
              </a:r>
            </a:p>
          </p:txBody>
        </p:sp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1D98FA71-C6B1-DA2D-693F-7190B31D67C7}"/>
                </a:ext>
              </a:extLst>
            </p:cNvPr>
            <p:cNvGrpSpPr/>
            <p:nvPr/>
          </p:nvGrpSpPr>
          <p:grpSpPr>
            <a:xfrm>
              <a:off x="1138584" y="1389992"/>
              <a:ext cx="4309136" cy="2868060"/>
              <a:chOff x="1138584" y="1389992"/>
              <a:chExt cx="4309136" cy="2868060"/>
            </a:xfrm>
          </p:grpSpPr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41013E6E-E9E0-7803-3146-4E34ED5EB512}"/>
                  </a:ext>
                </a:extLst>
              </p:cNvPr>
              <p:cNvSpPr txBox="1"/>
              <p:nvPr/>
            </p:nvSpPr>
            <p:spPr>
              <a:xfrm>
                <a:off x="1138584" y="1962014"/>
                <a:ext cx="406323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3200" b="1" dirty="0">
                    <a:latin typeface="Inter" panose="02000503000000020004" pitchFamily="2" charset="0"/>
                    <a:ea typeface="Inter" panose="02000503000000020004" pitchFamily="2" charset="0"/>
                  </a:rPr>
                  <a:t>24000 </a:t>
                </a:r>
                <a:r>
                  <a:rPr lang="fr-FR" sz="3200" dirty="0">
                    <a:latin typeface="Inter" panose="02000503000000020004" pitchFamily="2" charset="0"/>
                    <a:ea typeface="Inter" panose="02000503000000020004" pitchFamily="2" charset="0"/>
                  </a:rPr>
                  <a:t>Partitions</a:t>
                </a:r>
              </a:p>
            </p:txBody>
          </p:sp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D12F7107-970C-13F8-741F-B5E0DFA6CDCC}"/>
                  </a:ext>
                </a:extLst>
              </p:cNvPr>
              <p:cNvSpPr txBox="1"/>
              <p:nvPr/>
            </p:nvSpPr>
            <p:spPr>
              <a:xfrm>
                <a:off x="1151884" y="2529233"/>
                <a:ext cx="429583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3200" b="1" dirty="0">
                    <a:latin typeface="Inter" panose="02000503000000020004" pitchFamily="2" charset="0"/>
                    <a:ea typeface="Inter" panose="02000503000000020004" pitchFamily="2" charset="0"/>
                  </a:rPr>
                  <a:t>260 </a:t>
                </a:r>
                <a:r>
                  <a:rPr lang="fr-FR" sz="3200" dirty="0">
                    <a:latin typeface="Inter" panose="02000503000000020004" pitchFamily="2" charset="0"/>
                    <a:ea typeface="Inter" panose="02000503000000020004" pitchFamily="2" charset="0"/>
                  </a:rPr>
                  <a:t>Namespaces</a:t>
                </a:r>
              </a:p>
            </p:txBody>
          </p:sp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16D3932C-F929-0DD9-6C25-66ED69C02639}"/>
                  </a:ext>
                </a:extLst>
              </p:cNvPr>
              <p:cNvSpPr txBox="1"/>
              <p:nvPr/>
            </p:nvSpPr>
            <p:spPr>
              <a:xfrm>
                <a:off x="1151884" y="1389992"/>
                <a:ext cx="347102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3200" b="1" dirty="0">
                    <a:latin typeface="Inter" panose="02000503000000020004" pitchFamily="2" charset="0"/>
                    <a:ea typeface="Inter" panose="02000503000000020004" pitchFamily="2" charset="0"/>
                  </a:rPr>
                  <a:t>6600 </a:t>
                </a:r>
                <a:r>
                  <a:rPr lang="fr-FR" sz="3200" dirty="0">
                    <a:latin typeface="Inter" panose="02000503000000020004" pitchFamily="2" charset="0"/>
                    <a:ea typeface="Inter" panose="02000503000000020004" pitchFamily="2" charset="0"/>
                  </a:rPr>
                  <a:t>Topics</a:t>
                </a:r>
              </a:p>
            </p:txBody>
          </p:sp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576EE844-E75F-9268-45C0-CA32CBE05925}"/>
                  </a:ext>
                </a:extLst>
              </p:cNvPr>
              <p:cNvSpPr txBox="1"/>
              <p:nvPr/>
            </p:nvSpPr>
            <p:spPr>
              <a:xfrm>
                <a:off x="1163912" y="3673277"/>
                <a:ext cx="347102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3200" b="1" dirty="0">
                    <a:latin typeface="Inter" panose="02000503000000020004" pitchFamily="2" charset="0"/>
                    <a:ea typeface="Inter" panose="02000503000000020004" pitchFamily="2" charset="0"/>
                  </a:rPr>
                  <a:t>20 </a:t>
                </a:r>
                <a:r>
                  <a:rPr lang="fr-FR" sz="3200" dirty="0">
                    <a:latin typeface="Inter" panose="02000503000000020004" pitchFamily="2" charset="0"/>
                    <a:ea typeface="Inter" panose="02000503000000020004" pitchFamily="2" charset="0"/>
                  </a:rPr>
                  <a:t>MB/s ↙️</a:t>
                </a:r>
              </a:p>
            </p:txBody>
          </p:sp>
        </p:grpSp>
      </p:grpSp>
      <p:pic>
        <p:nvPicPr>
          <p:cNvPr id="2056" name="Picture 8">
            <a:extLst>
              <a:ext uri="{FF2B5EF4-FFF2-40B4-BE49-F238E27FC236}">
                <a16:creationId xmlns:a16="http://schemas.microsoft.com/office/drawing/2014/main" id="{A59C9048-CDF5-4568-F826-32A0BD90B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932" y="4603297"/>
            <a:ext cx="261937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>
            <a:extLst>
              <a:ext uri="{FF2B5EF4-FFF2-40B4-BE49-F238E27FC236}">
                <a16:creationId xmlns:a16="http://schemas.microsoft.com/office/drawing/2014/main" id="{1874369B-0585-7ADB-FE3C-E98283B54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934" y="4592411"/>
            <a:ext cx="22955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CDF6FD1A-BF5D-3252-137E-0058FBE042B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79" t="15533" r="4333" b="12139"/>
          <a:stretch/>
        </p:blipFill>
        <p:spPr>
          <a:xfrm>
            <a:off x="9880926" y="6340502"/>
            <a:ext cx="2174400" cy="456999"/>
          </a:xfrm>
          <a:prstGeom prst="rect">
            <a:avLst/>
          </a:prstGeom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4AA1382B-39AF-0156-147F-E15A2B6D4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7761" y="1886868"/>
            <a:ext cx="2905125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>
            <a:extLst>
              <a:ext uri="{FF2B5EF4-FFF2-40B4-BE49-F238E27FC236}">
                <a16:creationId xmlns:a16="http://schemas.microsoft.com/office/drawing/2014/main" id="{B9DA739E-64B6-6711-FCDE-910D18E57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480" y="4782596"/>
            <a:ext cx="240982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>
            <a:extLst>
              <a:ext uri="{FF2B5EF4-FFF2-40B4-BE49-F238E27FC236}">
                <a16:creationId xmlns:a16="http://schemas.microsoft.com/office/drawing/2014/main" id="{9B63E52E-2F7F-9687-6E17-B954D87D55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89" b="11792"/>
          <a:stretch/>
        </p:blipFill>
        <p:spPr bwMode="auto">
          <a:xfrm>
            <a:off x="-10049" y="4751614"/>
            <a:ext cx="1261853" cy="211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078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D1511-49DD-E74F-9119-B1FAE6516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097454-9893-FA0D-3733-7A4F83B3D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784" y="518400"/>
            <a:ext cx="10515600" cy="424732"/>
          </a:xfrm>
        </p:spPr>
        <p:txBody>
          <a:bodyPr/>
          <a:lstStyle/>
          <a:p>
            <a:r>
              <a:rPr lang="fr-FR" sz="2400" dirty="0">
                <a:solidFill>
                  <a:schemeClr val="accent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What Are Processing </a:t>
            </a:r>
            <a:r>
              <a:rPr lang="fr-FR" sz="2400" dirty="0">
                <a:solidFill>
                  <a:srgbClr val="00205B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Exceptions</a:t>
            </a:r>
            <a:endParaRPr lang="fr-FR" dirty="0">
              <a:solidFill>
                <a:srgbClr val="00205B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C7DD655-3E73-9341-A0D7-E2829C24B3AF}"/>
              </a:ext>
            </a:extLst>
          </p:cNvPr>
          <p:cNvSpPr txBox="1"/>
          <p:nvPr/>
        </p:nvSpPr>
        <p:spPr>
          <a:xfrm>
            <a:off x="3313633" y="1890048"/>
            <a:ext cx="14341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Inter" panose="02000503000000020004" pitchFamily="2" charset="0"/>
                <a:ea typeface="Inter" panose="02000503000000020004" pitchFamily="2" charset="0"/>
              </a:rPr>
              <a:t>« </a:t>
            </a:r>
            <a:r>
              <a:rPr lang="fr-FR" sz="2800" b="1" dirty="0">
                <a:latin typeface="Inter" panose="02000503000000020004" pitchFamily="2" charset="0"/>
                <a:ea typeface="Inter" panose="02000503000000020004" pitchFamily="2" charset="0"/>
              </a:rPr>
              <a:t>In </a:t>
            </a:r>
            <a:r>
              <a:rPr lang="fr-FR" sz="2800" dirty="0">
                <a:latin typeface="Inter" panose="02000503000000020004" pitchFamily="2" charset="0"/>
                <a:ea typeface="Inter" panose="02000503000000020004" pitchFamily="2" charset="0"/>
              </a:rPr>
              <a:t>» Errors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BA65635-DB93-CCB3-2F31-73B47DCBAFCA}"/>
              </a:ext>
            </a:extLst>
          </p:cNvPr>
          <p:cNvSpPr txBox="1"/>
          <p:nvPr/>
        </p:nvSpPr>
        <p:spPr>
          <a:xfrm>
            <a:off x="7220230" y="1890048"/>
            <a:ext cx="15586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Inter" panose="02000503000000020004" pitchFamily="2" charset="0"/>
                <a:ea typeface="Inter" panose="02000503000000020004" pitchFamily="2" charset="0"/>
              </a:rPr>
              <a:t>« </a:t>
            </a:r>
            <a:r>
              <a:rPr lang="fr-FR" sz="2800" b="1" dirty="0">
                <a:latin typeface="Inter" panose="02000503000000020004" pitchFamily="2" charset="0"/>
                <a:ea typeface="Inter" panose="02000503000000020004" pitchFamily="2" charset="0"/>
              </a:rPr>
              <a:t>Out</a:t>
            </a:r>
            <a:r>
              <a:rPr lang="fr-FR" sz="2800" dirty="0">
                <a:latin typeface="Inter" panose="02000503000000020004" pitchFamily="2" charset="0"/>
                <a:ea typeface="Inter" panose="02000503000000020004" pitchFamily="2" charset="0"/>
              </a:rPr>
              <a:t> » Errors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07B7E52-9081-CA36-5D61-197672519296}"/>
              </a:ext>
            </a:extLst>
          </p:cNvPr>
          <p:cNvSpPr txBox="1"/>
          <p:nvPr/>
        </p:nvSpPr>
        <p:spPr>
          <a:xfrm>
            <a:off x="4064433" y="4638675"/>
            <a:ext cx="40631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latin typeface="Inter" panose="02000503000000020004" pitchFamily="2" charset="0"/>
                <a:ea typeface="Inter" panose="02000503000000020004" pitchFamily="2" charset="0"/>
              </a:rPr>
              <a:t>« </a:t>
            </a:r>
            <a:r>
              <a:rPr lang="fr-FR" sz="2800" b="1" dirty="0">
                <a:latin typeface="Inter" panose="02000503000000020004" pitchFamily="2" charset="0"/>
                <a:ea typeface="Inter" panose="02000503000000020004" pitchFamily="2" charset="0"/>
              </a:rPr>
              <a:t>Right in the middle </a:t>
            </a:r>
            <a:r>
              <a:rPr lang="fr-FR" sz="2800" dirty="0">
                <a:latin typeface="Inter" panose="02000503000000020004" pitchFamily="2" charset="0"/>
                <a:ea typeface="Inter" panose="02000503000000020004" pitchFamily="2" charset="0"/>
              </a:rPr>
              <a:t>» </a:t>
            </a:r>
          </a:p>
          <a:p>
            <a:pPr algn="ctr"/>
            <a:r>
              <a:rPr lang="fr-FR" sz="2800" dirty="0">
                <a:latin typeface="Inter" panose="02000503000000020004" pitchFamily="2" charset="0"/>
                <a:ea typeface="Inter" panose="02000503000000020004" pitchFamily="2" charset="0"/>
              </a:rPr>
              <a:t>Errors</a:t>
            </a:r>
          </a:p>
        </p:txBody>
      </p:sp>
      <p:pic>
        <p:nvPicPr>
          <p:cNvPr id="23" name="Image 22" descr="Une image contenant Graphique, dessin humoristique, graphisme, conception&#10;&#10;Le contenu généré par l’IA peut être incorrect.">
            <a:extLst>
              <a:ext uri="{FF2B5EF4-FFF2-40B4-BE49-F238E27FC236}">
                <a16:creationId xmlns:a16="http://schemas.microsoft.com/office/drawing/2014/main" id="{862ECF2D-6A21-A108-A903-B83189811F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64" t="16763" r="3687" b="17142"/>
          <a:stretch/>
        </p:blipFill>
        <p:spPr>
          <a:xfrm>
            <a:off x="9892030" y="6341107"/>
            <a:ext cx="2174182" cy="417600"/>
          </a:xfrm>
          <a:prstGeom prst="rect">
            <a:avLst/>
          </a:prstGeom>
        </p:spPr>
      </p:pic>
      <p:pic>
        <p:nvPicPr>
          <p:cNvPr id="4" name="Graphique 3">
            <a:extLst>
              <a:ext uri="{FF2B5EF4-FFF2-40B4-BE49-F238E27FC236}">
                <a16:creationId xmlns:a16="http://schemas.microsoft.com/office/drawing/2014/main" id="{1F9C892B-D968-1D3C-686E-8F2B584B1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4374" y="2219325"/>
            <a:ext cx="1076325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98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A8DBE-ECD5-0F3A-A7E6-4D0758710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F15196-68D0-0E21-036F-DF3D1F4DC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784" y="518400"/>
            <a:ext cx="10515600" cy="424732"/>
          </a:xfrm>
        </p:spPr>
        <p:txBody>
          <a:bodyPr/>
          <a:lstStyle/>
          <a:p>
            <a:r>
              <a:rPr lang="fr-FR" sz="2400" dirty="0">
                <a:solidFill>
                  <a:schemeClr val="accent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What Are Processing Exceptions</a:t>
            </a:r>
            <a:endParaRPr lang="fr-FR" dirty="0">
              <a:solidFill>
                <a:schemeClr val="accent1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pic>
        <p:nvPicPr>
          <p:cNvPr id="16" name="Image 15" descr="Une image contenant Graphique, dessin humoristique, graphisme, conception&#10;&#10;Le contenu généré par l’IA peut être incorrect.">
            <a:extLst>
              <a:ext uri="{FF2B5EF4-FFF2-40B4-BE49-F238E27FC236}">
                <a16:creationId xmlns:a16="http://schemas.microsoft.com/office/drawing/2014/main" id="{4AFB5A28-D0B7-76DC-4BDF-4117B96E26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64" t="16763" r="3687" b="17142"/>
          <a:stretch/>
        </p:blipFill>
        <p:spPr>
          <a:xfrm>
            <a:off x="9892030" y="6341107"/>
            <a:ext cx="2174182" cy="417600"/>
          </a:xfrm>
          <a:prstGeom prst="rect">
            <a:avLst/>
          </a:prstGeom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4394B0AA-041C-A233-39E4-B8C937F86BED}"/>
              </a:ext>
            </a:extLst>
          </p:cNvPr>
          <p:cNvGrpSpPr/>
          <p:nvPr/>
        </p:nvGrpSpPr>
        <p:grpSpPr>
          <a:xfrm>
            <a:off x="3141638" y="4942464"/>
            <a:ext cx="5908722" cy="1077218"/>
            <a:chOff x="2519040" y="4852224"/>
            <a:chExt cx="5908722" cy="1077218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C7448A93-3CDC-5D54-4067-73A443AFAC00}"/>
                </a:ext>
              </a:extLst>
            </p:cNvPr>
            <p:cNvSpPr txBox="1"/>
            <p:nvPr/>
          </p:nvSpPr>
          <p:spPr>
            <a:xfrm>
              <a:off x="3250560" y="4852224"/>
              <a:ext cx="517720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latin typeface="Inter" panose="02000503000000020004" pitchFamily="2" charset="0"/>
                  <a:ea typeface="Inter" panose="02000503000000020004" pitchFamily="2" charset="0"/>
                </a:rPr>
                <a:t>Technical</a:t>
              </a:r>
              <a:r>
                <a:rPr lang="fr-FR" sz="3200" dirty="0">
                  <a:latin typeface="Inter" panose="02000503000000020004" pitchFamily="2" charset="0"/>
                  <a:ea typeface="Inter" panose="02000503000000020004" pitchFamily="2" charset="0"/>
                </a:rPr>
                <a:t> or </a:t>
              </a:r>
              <a:r>
                <a:rPr lang="fr-FR" sz="3200" b="1" dirty="0">
                  <a:latin typeface="Inter" panose="02000503000000020004" pitchFamily="2" charset="0"/>
                  <a:ea typeface="Inter" panose="02000503000000020004" pitchFamily="2" charset="0"/>
                </a:rPr>
                <a:t>business</a:t>
              </a:r>
              <a:r>
                <a:rPr lang="fr-FR" sz="3200" dirty="0">
                  <a:latin typeface="Inter" panose="02000503000000020004" pitchFamily="2" charset="0"/>
                  <a:ea typeface="Inter" panose="02000503000000020004" pitchFamily="2" charset="0"/>
                </a:rPr>
                <a:t> reasons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E479925E-CDD8-01E6-562A-3DF2D48EBDFC}"/>
                </a:ext>
              </a:extLst>
            </p:cNvPr>
            <p:cNvSpPr txBox="1"/>
            <p:nvPr/>
          </p:nvSpPr>
          <p:spPr>
            <a:xfrm>
              <a:off x="2519040" y="5098445"/>
              <a:ext cx="7315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🧠</a:t>
              </a: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6DD5A728-8B33-C65A-7D98-CB0E0EAAC85F}"/>
              </a:ext>
            </a:extLst>
          </p:cNvPr>
          <p:cNvGrpSpPr/>
          <p:nvPr/>
        </p:nvGrpSpPr>
        <p:grpSpPr>
          <a:xfrm>
            <a:off x="3141638" y="3589071"/>
            <a:ext cx="5908723" cy="587833"/>
            <a:chOff x="2519040" y="3648458"/>
            <a:chExt cx="5908723" cy="587833"/>
          </a:xfrm>
        </p:grpSpPr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2B558F21-0083-BC09-F93C-F987D77A2DA8}"/>
                </a:ext>
              </a:extLst>
            </p:cNvPr>
            <p:cNvSpPr txBox="1"/>
            <p:nvPr/>
          </p:nvSpPr>
          <p:spPr>
            <a:xfrm>
              <a:off x="3250561" y="3651516"/>
              <a:ext cx="51772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>
                  <a:latin typeface="Inter" panose="02000503000000020004" pitchFamily="2" charset="0"/>
                  <a:ea typeface="Inter" panose="02000503000000020004" pitchFamily="2" charset="0"/>
                </a:rPr>
                <a:t>Can be </a:t>
              </a:r>
              <a:r>
                <a:rPr lang="fr-FR" sz="3200" b="1" dirty="0">
                  <a:latin typeface="Inter" panose="02000503000000020004" pitchFamily="2" charset="0"/>
                  <a:ea typeface="Inter" panose="02000503000000020004" pitchFamily="2" charset="0"/>
                </a:rPr>
                <a:t>unrecoverable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BAB16FF6-2FFA-8BA5-E350-C73872A2C26F}"/>
                </a:ext>
              </a:extLst>
            </p:cNvPr>
            <p:cNvSpPr txBox="1"/>
            <p:nvPr/>
          </p:nvSpPr>
          <p:spPr>
            <a:xfrm>
              <a:off x="2519040" y="3648458"/>
              <a:ext cx="7315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❌</a:t>
              </a: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D89AEBE-A7AF-2209-2C1A-49ED74F488F4}"/>
              </a:ext>
            </a:extLst>
          </p:cNvPr>
          <p:cNvGrpSpPr/>
          <p:nvPr/>
        </p:nvGrpSpPr>
        <p:grpSpPr>
          <a:xfrm>
            <a:off x="3141638" y="1743235"/>
            <a:ext cx="5908723" cy="1077218"/>
            <a:chOff x="2519040" y="2036935"/>
            <a:chExt cx="5908723" cy="1077218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332B2855-BBC1-89B3-5447-51EB7F09B073}"/>
                </a:ext>
              </a:extLst>
            </p:cNvPr>
            <p:cNvSpPr txBox="1"/>
            <p:nvPr/>
          </p:nvSpPr>
          <p:spPr>
            <a:xfrm>
              <a:off x="3250561" y="2036935"/>
              <a:ext cx="517720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>
                  <a:latin typeface="Inter" panose="02000503000000020004" pitchFamily="2" charset="0"/>
                  <a:ea typeface="Inter" panose="02000503000000020004" pitchFamily="2" charset="0"/>
                </a:rPr>
                <a:t>Implemented logic </a:t>
              </a:r>
              <a:r>
                <a:rPr lang="fr-FR" sz="3200" b="1" dirty="0">
                  <a:latin typeface="Inter" panose="02000503000000020004" pitchFamily="2" charset="0"/>
                  <a:ea typeface="Inter" panose="02000503000000020004" pitchFamily="2" charset="0"/>
                </a:rPr>
                <a:t>fails</a:t>
              </a:r>
              <a:r>
                <a:rPr lang="fr-FR" sz="3200" dirty="0">
                  <a:latin typeface="Inter" panose="02000503000000020004" pitchFamily="2" charset="0"/>
                  <a:ea typeface="Inter" panose="02000503000000020004" pitchFamily="2" charset="0"/>
                </a:rPr>
                <a:t> to process events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DA54C4B6-B4C6-21BD-2829-A6B5E5A022E1}"/>
                </a:ext>
              </a:extLst>
            </p:cNvPr>
            <p:cNvSpPr txBox="1"/>
            <p:nvPr/>
          </p:nvSpPr>
          <p:spPr>
            <a:xfrm>
              <a:off x="2519040" y="2283156"/>
              <a:ext cx="7315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dirty="0"/>
                <a:t>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6812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2C4BA-9693-8A53-D94D-F70D58F22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e 8">
            <a:extLst>
              <a:ext uri="{FF2B5EF4-FFF2-40B4-BE49-F238E27FC236}">
                <a16:creationId xmlns:a16="http://schemas.microsoft.com/office/drawing/2014/main" id="{9069EAB8-F665-7BFD-BA34-5ED1449B386B}"/>
              </a:ext>
            </a:extLst>
          </p:cNvPr>
          <p:cNvGrpSpPr/>
          <p:nvPr/>
        </p:nvGrpSpPr>
        <p:grpSpPr>
          <a:xfrm>
            <a:off x="5411903" y="4163430"/>
            <a:ext cx="6359683" cy="1723893"/>
            <a:chOff x="5400675" y="4252599"/>
            <a:chExt cx="6359683" cy="1723893"/>
          </a:xfrm>
        </p:grpSpPr>
        <p:pic>
          <p:nvPicPr>
            <p:cNvPr id="13" name="Graphique 12">
              <a:extLst>
                <a:ext uri="{FF2B5EF4-FFF2-40B4-BE49-F238E27FC236}">
                  <a16:creationId xmlns:a16="http://schemas.microsoft.com/office/drawing/2014/main" id="{80B63C35-C2DA-F85C-8BF1-FE2FB5BC2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05445" y="4719460"/>
              <a:ext cx="5760000" cy="1257032"/>
            </a:xfrm>
            <a:prstGeom prst="rect">
              <a:avLst/>
            </a:prstGeom>
          </p:spPr>
        </p:pic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9CA52B00-09C8-5ECB-8CC2-DE6B60AAD68B}"/>
                </a:ext>
              </a:extLst>
            </p:cNvPr>
            <p:cNvSpPr txBox="1"/>
            <p:nvPr/>
          </p:nvSpPr>
          <p:spPr>
            <a:xfrm>
              <a:off x="5400675" y="4252599"/>
              <a:ext cx="63596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>
                  <a:solidFill>
                    <a:srgbClr val="F92660"/>
                  </a:solidFill>
                  <a:latin typeface="consolas" panose="020B0609020204030204" pitchFamily="49" charset="0"/>
                </a:rPr>
                <a:t>throw new </a:t>
              </a:r>
              <a:r>
                <a:rPr lang="fr-FR" sz="2400" dirty="0">
                  <a:latin typeface="consolas" panose="020B0609020204030204" pitchFamily="49" charset="0"/>
                </a:rPr>
                <a:t>InvalidDeliveryException()</a:t>
              </a: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637049A5-E910-F34F-0675-039F4BDF0E26}"/>
              </a:ext>
            </a:extLst>
          </p:cNvPr>
          <p:cNvGrpSpPr/>
          <p:nvPr/>
        </p:nvGrpSpPr>
        <p:grpSpPr>
          <a:xfrm>
            <a:off x="626224" y="2399411"/>
            <a:ext cx="4774120" cy="2668778"/>
            <a:chOff x="626555" y="2244947"/>
            <a:chExt cx="4774120" cy="2668778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01DCDAC4-3476-016B-6EAA-0EC094B8CF67}"/>
                </a:ext>
              </a:extLst>
            </p:cNvPr>
            <p:cNvSpPr txBox="1"/>
            <p:nvPr/>
          </p:nvSpPr>
          <p:spPr>
            <a:xfrm>
              <a:off x="626555" y="2605401"/>
              <a:ext cx="477412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consolas" panose="020B0609020204030204" pitchFamily="49" charset="0"/>
                  <a:ea typeface="Inter" panose="02000503000000020004" pitchFamily="2" charset="0"/>
                </a:rPr>
                <a:t>{  </a:t>
              </a:r>
            </a:p>
            <a:p>
              <a:r>
                <a:rPr lang="fr-FR" sz="2400" dirty="0">
                  <a:latin typeface="consolas" panose="020B0609020204030204" pitchFamily="49" charset="0"/>
                  <a:ea typeface="Inter" panose="02000503000000020004" pitchFamily="2" charset="0"/>
                </a:rPr>
                <a:t>  "deliveryId": "DEL12345",  </a:t>
              </a:r>
            </a:p>
            <a:p>
              <a:r>
                <a:rPr lang="fr-FR" sz="2400" dirty="0">
                  <a:latin typeface="consolas" panose="020B0609020204030204" pitchFamily="49" charset="0"/>
                  <a:ea typeface="Inter" panose="02000503000000020004" pitchFamily="2" charset="0"/>
                </a:rPr>
                <a:t>  "truckId": "TRK56789",  </a:t>
              </a:r>
            </a:p>
            <a:p>
              <a:r>
                <a:rPr lang="fr-FR" sz="2400" dirty="0">
                  <a:latin typeface="consolas" panose="020B0609020204030204" pitchFamily="49" charset="0"/>
                  <a:ea typeface="Inter" panose="02000503000000020004" pitchFamily="2" charset="0"/>
                </a:rPr>
                <a:t>  "numberOfTires": 18,  </a:t>
              </a:r>
            </a:p>
            <a:p>
              <a:r>
                <a:rPr lang="fr-FR" sz="2400" dirty="0">
                  <a:latin typeface="consolas" panose="020B0609020204030204" pitchFamily="49" charset="0"/>
                  <a:ea typeface="Inter" panose="02000503000000020004" pitchFamily="2" charset="0"/>
                </a:rPr>
                <a:t>  "destination": "Paris"</a:t>
              </a:r>
            </a:p>
            <a:p>
              <a:r>
                <a:rPr lang="fr-FR" sz="2400" dirty="0">
                  <a:latin typeface="consolas" panose="020B0609020204030204" pitchFamily="49" charset="0"/>
                  <a:ea typeface="Inter" panose="02000503000000020004" pitchFamily="2" charset="0"/>
                </a:rPr>
                <a:t>}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4136873D-48D7-BF59-4329-819FB8F86862}"/>
                </a:ext>
              </a:extLst>
            </p:cNvPr>
            <p:cNvSpPr txBox="1"/>
            <p:nvPr/>
          </p:nvSpPr>
          <p:spPr>
            <a:xfrm>
              <a:off x="637784" y="2244947"/>
              <a:ext cx="265957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400" dirty="0">
                  <a:latin typeface="consolas" panose="020B0609020204030204" pitchFamily="49" charset="0"/>
                  <a:ea typeface="Inter" panose="02000503000000020004" pitchFamily="2" charset="0"/>
                </a:rPr>
                <a:t>DeliveryBooked</a:t>
              </a:r>
              <a:endParaRPr lang="fr-FR" sz="2400" dirty="0"/>
            </a:p>
          </p:txBody>
        </p:sp>
      </p:grpSp>
      <p:pic>
        <p:nvPicPr>
          <p:cNvPr id="19" name="Image 18" descr="Une image contenant Graphique, dessin humoristique, graphisme, conception&#10;&#10;Le contenu généré par l’IA peut être incorrect.">
            <a:extLst>
              <a:ext uri="{FF2B5EF4-FFF2-40B4-BE49-F238E27FC236}">
                <a16:creationId xmlns:a16="http://schemas.microsoft.com/office/drawing/2014/main" id="{E07AA0E2-7F9F-0221-1A36-B6BDE90F8F1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564" t="16763" r="3687" b="17142"/>
          <a:stretch/>
        </p:blipFill>
        <p:spPr>
          <a:xfrm>
            <a:off x="9892030" y="6341107"/>
            <a:ext cx="2174182" cy="417600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17FD9E6B-11BF-FE78-BD88-C809D3A1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784" y="518400"/>
            <a:ext cx="10515600" cy="424732"/>
          </a:xfrm>
        </p:spPr>
        <p:txBody>
          <a:bodyPr/>
          <a:lstStyle/>
          <a:p>
            <a:r>
              <a:rPr lang="fr-FR" sz="2400" dirty="0">
                <a:solidFill>
                  <a:schemeClr val="accent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What Are Processing </a:t>
            </a:r>
            <a:r>
              <a:rPr lang="fr-FR" sz="2400" dirty="0">
                <a:solidFill>
                  <a:srgbClr val="00205B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Exceptions</a:t>
            </a:r>
            <a:endParaRPr lang="fr-FR" dirty="0">
              <a:solidFill>
                <a:srgbClr val="00205B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F4CD899D-A3BA-0611-E6F7-57ACF88614D2}"/>
              </a:ext>
            </a:extLst>
          </p:cNvPr>
          <p:cNvGrpSpPr/>
          <p:nvPr/>
        </p:nvGrpSpPr>
        <p:grpSpPr>
          <a:xfrm>
            <a:off x="5711744" y="1216935"/>
            <a:ext cx="5760000" cy="2273839"/>
            <a:chOff x="5895584" y="923339"/>
            <a:chExt cx="5760000" cy="2273839"/>
          </a:xfrm>
        </p:grpSpPr>
        <p:pic>
          <p:nvPicPr>
            <p:cNvPr id="5" name="Graphique 4">
              <a:extLst>
                <a:ext uri="{FF2B5EF4-FFF2-40B4-BE49-F238E27FC236}">
                  <a16:creationId xmlns:a16="http://schemas.microsoft.com/office/drawing/2014/main" id="{2D52C870-291D-D198-407C-9FD267128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95584" y="1906630"/>
              <a:ext cx="5760000" cy="1290548"/>
            </a:xfrm>
            <a:prstGeom prst="rect">
              <a:avLst/>
            </a:prstGeom>
          </p:spPr>
        </p:pic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7DD0B265-3253-0D72-1E8F-D7926C4AA684}"/>
                </a:ext>
              </a:extLst>
            </p:cNvPr>
            <p:cNvGrpSpPr/>
            <p:nvPr/>
          </p:nvGrpSpPr>
          <p:grpSpPr>
            <a:xfrm>
              <a:off x="6202869" y="923339"/>
              <a:ext cx="5362576" cy="958109"/>
              <a:chOff x="6202869" y="923339"/>
              <a:chExt cx="5362576" cy="958109"/>
            </a:xfrm>
          </p:grpSpPr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8BC4A6A9-0B85-69A0-3D7D-5E3866AC342E}"/>
                  </a:ext>
                </a:extLst>
              </p:cNvPr>
              <p:cNvSpPr txBox="1"/>
              <p:nvPr/>
            </p:nvSpPr>
            <p:spPr>
              <a:xfrm>
                <a:off x="6202870" y="1419783"/>
                <a:ext cx="5362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dirty="0">
                    <a:latin typeface="consolas" panose="020B0609020204030204" pitchFamily="49" charset="0"/>
                  </a:rPr>
                  <a:t>value.getNumberOfTires() &gt;= </a:t>
                </a:r>
                <a:r>
                  <a:rPr lang="fr-FR" sz="2400" dirty="0">
                    <a:solidFill>
                      <a:srgbClr val="F92660"/>
                    </a:solidFill>
                    <a:latin typeface="consolas" panose="020B0609020204030204" pitchFamily="49" charset="0"/>
                  </a:rPr>
                  <a:t>10</a:t>
                </a:r>
              </a:p>
            </p:txBody>
          </p:sp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B973027D-F1CE-CDC9-9A61-BE306DB2C151}"/>
                  </a:ext>
                </a:extLst>
              </p:cNvPr>
              <p:cNvSpPr txBox="1"/>
              <p:nvPr/>
            </p:nvSpPr>
            <p:spPr>
              <a:xfrm>
                <a:off x="6202869" y="923339"/>
                <a:ext cx="5362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400" dirty="0">
                    <a:latin typeface="consolas" panose="020B0609020204030204" pitchFamily="49" charset="0"/>
                  </a:rPr>
                  <a:t>NullPointerException:</a:t>
                </a:r>
                <a:endParaRPr lang="fr-FR" sz="2400" dirty="0">
                  <a:solidFill>
                    <a:srgbClr val="F92660"/>
                  </a:solidFill>
                  <a:latin typeface="consolas" panose="020B0609020204030204" pitchFamily="49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4165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E4118-A8B7-711A-2ADB-DA334BD03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853CAF-6A0E-D534-5C71-5917CFFCC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784" y="518400"/>
            <a:ext cx="10515600" cy="424732"/>
          </a:xfrm>
        </p:spPr>
        <p:txBody>
          <a:bodyPr/>
          <a:lstStyle/>
          <a:p>
            <a:r>
              <a:rPr lang="fr-FR" sz="2400" dirty="0">
                <a:solidFill>
                  <a:schemeClr val="accent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Handling Processing Errors</a:t>
            </a:r>
            <a:endParaRPr lang="fr-FR" dirty="0">
              <a:solidFill>
                <a:schemeClr val="accent1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008E4E7-8394-0D55-DA48-1E93D26C08EA}"/>
              </a:ext>
            </a:extLst>
          </p:cNvPr>
          <p:cNvSpPr txBox="1"/>
          <p:nvPr/>
        </p:nvSpPr>
        <p:spPr>
          <a:xfrm>
            <a:off x="349946" y="2487957"/>
            <a:ext cx="114921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onsolas" panose="020B0609020204030204" pitchFamily="49" charset="0"/>
                <a:ea typeface="Inter" panose="02000503000000020004" pitchFamily="2" charset="0"/>
              </a:rPr>
              <a:t>KafkaStreams kafkaStreams = </a:t>
            </a:r>
            <a:r>
              <a:rPr lang="fr-FR" sz="2400" dirty="0">
                <a:solidFill>
                  <a:srgbClr val="F92660"/>
                </a:solidFill>
                <a:latin typeface="consolas" panose="020B0609020204030204" pitchFamily="49" charset="0"/>
                <a:ea typeface="Inter" panose="02000503000000020004" pitchFamily="2" charset="0"/>
              </a:rPr>
              <a:t>new</a:t>
            </a:r>
            <a:r>
              <a:rPr lang="fr-FR" sz="2400" dirty="0">
                <a:latin typeface="consolas" panose="020B0609020204030204" pitchFamily="49" charset="0"/>
                <a:ea typeface="Inter" panose="02000503000000020004" pitchFamily="2" charset="0"/>
              </a:rPr>
              <a:t> KafkaStreams(topology, properties);</a:t>
            </a:r>
          </a:p>
          <a:p>
            <a:pPr lvl="1"/>
            <a:endParaRPr lang="fr-FR" sz="2400" dirty="0">
              <a:latin typeface="consolas" panose="020B0609020204030204" pitchFamily="49" charset="0"/>
              <a:ea typeface="Inter" panose="02000503000000020004" pitchFamily="2" charset="0"/>
            </a:endParaRPr>
          </a:p>
          <a:p>
            <a:r>
              <a:rPr lang="fr-FR" sz="2400" dirty="0">
                <a:latin typeface="consolas" panose="020B0609020204030204" pitchFamily="49" charset="0"/>
                <a:ea typeface="Inter" panose="02000503000000020004" pitchFamily="2" charset="0"/>
              </a:rPr>
              <a:t>kafkaStreams.setUncaughtExceptionHandler(exception -&gt; </a:t>
            </a:r>
          </a:p>
          <a:p>
            <a:r>
              <a:rPr lang="fr-FR" sz="2400" dirty="0">
                <a:latin typeface="consolas" panose="020B0609020204030204" pitchFamily="49" charset="0"/>
                <a:ea typeface="Inter" panose="02000503000000020004" pitchFamily="2" charset="0"/>
              </a:rPr>
              <a:t>	SHUTDOWN_CLIENT);</a:t>
            </a:r>
          </a:p>
          <a:p>
            <a:pPr lvl="1"/>
            <a:endParaRPr lang="fr-FR" sz="2400" dirty="0">
              <a:latin typeface="consolas" panose="020B0609020204030204" pitchFamily="49" charset="0"/>
              <a:ea typeface="Inter" panose="02000503000000020004" pitchFamily="2" charset="0"/>
            </a:endParaRPr>
          </a:p>
          <a:p>
            <a:r>
              <a:rPr lang="fr-FR" sz="2400" dirty="0">
                <a:latin typeface="consolas" panose="020B0609020204030204" pitchFamily="49" charset="0"/>
                <a:ea typeface="Inter" panose="02000503000000020004" pitchFamily="2" charset="0"/>
              </a:rPr>
              <a:t>kafkaStreams.start();</a:t>
            </a:r>
          </a:p>
        </p:txBody>
      </p:sp>
      <p:pic>
        <p:nvPicPr>
          <p:cNvPr id="8" name="Image 7" descr="Une image contenant Graphique, dessin humoristique, graphisme, conception&#10;&#10;Le contenu généré par l’IA peut être incorrect.">
            <a:extLst>
              <a:ext uri="{FF2B5EF4-FFF2-40B4-BE49-F238E27FC236}">
                <a16:creationId xmlns:a16="http://schemas.microsoft.com/office/drawing/2014/main" id="{A3C2A925-0F72-F839-6097-5ECEB2959C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64" t="16763" r="3687" b="17142"/>
          <a:stretch/>
        </p:blipFill>
        <p:spPr>
          <a:xfrm>
            <a:off x="9892030" y="6341107"/>
            <a:ext cx="2174182" cy="4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93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1A6DC-48BE-EB8C-EBED-8BC5C6A62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8BBA90-8954-3210-201E-98131BCF7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784" y="518400"/>
            <a:ext cx="10515600" cy="424732"/>
          </a:xfrm>
        </p:spPr>
        <p:txBody>
          <a:bodyPr/>
          <a:lstStyle/>
          <a:p>
            <a:r>
              <a:rPr lang="fr-FR" sz="2400" dirty="0">
                <a:solidFill>
                  <a:schemeClr val="accent1"/>
                </a:solidFill>
                <a:latin typeface="Inter Black" panose="02000503000000020004" pitchFamily="2" charset="0"/>
                <a:ea typeface="Inter Black" panose="02000503000000020004" pitchFamily="2" charset="0"/>
              </a:rPr>
              <a:t>Handling Processing Errors</a:t>
            </a:r>
            <a:endParaRPr lang="fr-FR" dirty="0">
              <a:solidFill>
                <a:schemeClr val="accent1"/>
              </a:solidFill>
              <a:latin typeface="Inter Black" panose="02000503000000020004" pitchFamily="2" charset="0"/>
              <a:ea typeface="Inter Black" panose="02000503000000020004" pitchFamily="2" charset="0"/>
            </a:endParaRPr>
          </a:p>
        </p:txBody>
      </p:sp>
      <p:pic>
        <p:nvPicPr>
          <p:cNvPr id="10" name="Image 9" descr="Une image contenant Graphique, dessin humoristique, graphisme, conception&#10;&#10;Le contenu généré par l’IA peut être incorrect.">
            <a:extLst>
              <a:ext uri="{FF2B5EF4-FFF2-40B4-BE49-F238E27FC236}">
                <a16:creationId xmlns:a16="http://schemas.microsoft.com/office/drawing/2014/main" id="{F0B17633-0B41-9388-8CAF-CC66EA61B5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64" t="16763" r="3687" b="17142"/>
          <a:stretch/>
        </p:blipFill>
        <p:spPr>
          <a:xfrm>
            <a:off x="9892030" y="6341107"/>
            <a:ext cx="2174182" cy="417600"/>
          </a:xfrm>
          <a:prstGeom prst="rect">
            <a:avLst/>
          </a:prstGeom>
        </p:spPr>
      </p:pic>
      <p:pic>
        <p:nvPicPr>
          <p:cNvPr id="11" name="Image 10" descr="Une image contenant texte, dessin humoristique, Dessin animé, fiction&#10;&#10;Le contenu généré par l’IA peut être incorrect.">
            <a:extLst>
              <a:ext uri="{FF2B5EF4-FFF2-40B4-BE49-F238E27FC236}">
                <a16:creationId xmlns:a16="http://schemas.microsoft.com/office/drawing/2014/main" id="{69540A35-1651-1398-4B1D-856826D71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868" y="730766"/>
            <a:ext cx="3155324" cy="5376672"/>
          </a:xfrm>
          <a:prstGeom prst="rect">
            <a:avLst/>
          </a:prstGeom>
        </p:spPr>
      </p:pic>
      <p:grpSp>
        <p:nvGrpSpPr>
          <p:cNvPr id="21" name="Groupe 20">
            <a:extLst>
              <a:ext uri="{FF2B5EF4-FFF2-40B4-BE49-F238E27FC236}">
                <a16:creationId xmlns:a16="http://schemas.microsoft.com/office/drawing/2014/main" id="{A6970295-8E9F-422D-2677-6B2CCB2F0534}"/>
              </a:ext>
            </a:extLst>
          </p:cNvPr>
          <p:cNvGrpSpPr/>
          <p:nvPr/>
        </p:nvGrpSpPr>
        <p:grpSpPr>
          <a:xfrm>
            <a:off x="1116281" y="1741247"/>
            <a:ext cx="5392815" cy="4126049"/>
            <a:chOff x="1323110" y="1708590"/>
            <a:chExt cx="5392815" cy="4126049"/>
          </a:xfrm>
        </p:grpSpPr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AB88481E-A596-D1E4-5B7D-902EA56848E5}"/>
                </a:ext>
              </a:extLst>
            </p:cNvPr>
            <p:cNvGrpSpPr/>
            <p:nvPr/>
          </p:nvGrpSpPr>
          <p:grpSpPr>
            <a:xfrm>
              <a:off x="1323110" y="5249864"/>
              <a:ext cx="5392815" cy="584775"/>
              <a:chOff x="1323109" y="5249864"/>
              <a:chExt cx="5392815" cy="584775"/>
            </a:xfrm>
          </p:grpSpPr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4665D2EA-FD20-6D93-9F47-C0002B2BFD42}"/>
                  </a:ext>
                </a:extLst>
              </p:cNvPr>
              <p:cNvSpPr txBox="1"/>
              <p:nvPr/>
            </p:nvSpPr>
            <p:spPr>
              <a:xfrm>
                <a:off x="2021707" y="5249864"/>
                <a:ext cx="469421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3200" b="1" dirty="0">
                    <a:latin typeface="Inter" panose="02000503000000020004" pitchFamily="2" charset="0"/>
                    <a:ea typeface="Inter" panose="02000503000000020004" pitchFamily="2" charset="0"/>
                  </a:rPr>
                  <a:t>Lack</a:t>
                </a:r>
                <a:r>
                  <a:rPr lang="fr-FR" sz="3200" dirty="0">
                    <a:latin typeface="Inter" panose="02000503000000020004" pitchFamily="2" charset="0"/>
                    <a:ea typeface="Inter" panose="02000503000000020004" pitchFamily="2" charset="0"/>
                  </a:rPr>
                  <a:t> of inputs</a:t>
                </a:r>
              </a:p>
            </p:txBody>
          </p:sp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2F929A62-F9ED-87EA-1155-3B9E3BBB4A25}"/>
                  </a:ext>
                </a:extLst>
              </p:cNvPr>
              <p:cNvSpPr txBox="1"/>
              <p:nvPr/>
            </p:nvSpPr>
            <p:spPr>
              <a:xfrm>
                <a:off x="1323109" y="5249864"/>
                <a:ext cx="63283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3200" dirty="0"/>
                  <a:t>🧩</a:t>
                </a:r>
              </a:p>
            </p:txBody>
          </p:sp>
        </p:grp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B5D487E1-E530-3EAB-C685-5219CE71C0CD}"/>
                </a:ext>
              </a:extLst>
            </p:cNvPr>
            <p:cNvGrpSpPr/>
            <p:nvPr/>
          </p:nvGrpSpPr>
          <p:grpSpPr>
            <a:xfrm>
              <a:off x="1331494" y="1708590"/>
              <a:ext cx="5384431" cy="2847855"/>
              <a:chOff x="1331494" y="1708590"/>
              <a:chExt cx="5384431" cy="2847855"/>
            </a:xfrm>
          </p:grpSpPr>
          <p:grpSp>
            <p:nvGrpSpPr>
              <p:cNvPr id="12" name="Groupe 11">
                <a:extLst>
                  <a:ext uri="{FF2B5EF4-FFF2-40B4-BE49-F238E27FC236}">
                    <a16:creationId xmlns:a16="http://schemas.microsoft.com/office/drawing/2014/main" id="{0AAF5C9F-15CC-80BB-E38F-FBB4BB601BF5}"/>
                  </a:ext>
                </a:extLst>
              </p:cNvPr>
              <p:cNvGrpSpPr/>
              <p:nvPr/>
            </p:nvGrpSpPr>
            <p:grpSpPr>
              <a:xfrm>
                <a:off x="1331494" y="1708590"/>
                <a:ext cx="5367664" cy="1077218"/>
                <a:chOff x="1229078" y="2026292"/>
                <a:chExt cx="5367664" cy="1077218"/>
              </a:xfrm>
            </p:grpSpPr>
            <p:sp>
              <p:nvSpPr>
                <p:cNvPr id="8" name="ZoneTexte 7">
                  <a:extLst>
                    <a:ext uri="{FF2B5EF4-FFF2-40B4-BE49-F238E27FC236}">
                      <a16:creationId xmlns:a16="http://schemas.microsoft.com/office/drawing/2014/main" id="{19903530-8FC7-0712-1336-7EF114ACD0DA}"/>
                    </a:ext>
                  </a:extLst>
                </p:cNvPr>
                <p:cNvSpPr txBox="1"/>
                <p:nvPr/>
              </p:nvSpPr>
              <p:spPr>
                <a:xfrm>
                  <a:off x="1902526" y="2026292"/>
                  <a:ext cx="4694216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3200" dirty="0">
                      <a:latin typeface="Inter" panose="02000503000000020004" pitchFamily="2" charset="0"/>
                      <a:ea typeface="Inter" panose="02000503000000020004" pitchFamily="2" charset="0"/>
                    </a:rPr>
                    <a:t>Log and </a:t>
                  </a:r>
                  <a:r>
                    <a:rPr lang="fr-FR" sz="3200" b="1" dirty="0">
                      <a:latin typeface="Inter" panose="02000503000000020004" pitchFamily="2" charset="0"/>
                      <a:ea typeface="Inter" panose="02000503000000020004" pitchFamily="2" charset="0"/>
                    </a:rPr>
                    <a:t>interrupt</a:t>
                  </a:r>
                  <a:r>
                    <a:rPr lang="fr-FR" sz="3200" dirty="0">
                      <a:latin typeface="Inter" panose="02000503000000020004" pitchFamily="2" charset="0"/>
                      <a:ea typeface="Inter" panose="02000503000000020004" pitchFamily="2" charset="0"/>
                    </a:rPr>
                    <a:t> processing</a:t>
                  </a:r>
                </a:p>
              </p:txBody>
            </p:sp>
            <p:sp>
              <p:nvSpPr>
                <p:cNvPr id="3" name="ZoneTexte 2">
                  <a:extLst>
                    <a:ext uri="{FF2B5EF4-FFF2-40B4-BE49-F238E27FC236}">
                      <a16:creationId xmlns:a16="http://schemas.microsoft.com/office/drawing/2014/main" id="{07321902-9239-6B87-735E-63CED57809B0}"/>
                    </a:ext>
                  </a:extLst>
                </p:cNvPr>
                <p:cNvSpPr txBox="1"/>
                <p:nvPr/>
              </p:nvSpPr>
              <p:spPr>
                <a:xfrm>
                  <a:off x="1229078" y="2272513"/>
                  <a:ext cx="61607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3200" dirty="0"/>
                    <a:t>⛔</a:t>
                  </a:r>
                </a:p>
              </p:txBody>
            </p:sp>
          </p:grpSp>
          <p:grpSp>
            <p:nvGrpSpPr>
              <p:cNvPr id="16" name="Groupe 15">
                <a:extLst>
                  <a:ext uri="{FF2B5EF4-FFF2-40B4-BE49-F238E27FC236}">
                    <a16:creationId xmlns:a16="http://schemas.microsoft.com/office/drawing/2014/main" id="{ABE33738-DAA1-9EE6-AB43-47C87272659D}"/>
                  </a:ext>
                </a:extLst>
              </p:cNvPr>
              <p:cNvGrpSpPr/>
              <p:nvPr/>
            </p:nvGrpSpPr>
            <p:grpSpPr>
              <a:xfrm>
                <a:off x="1331494" y="3479227"/>
                <a:ext cx="5384431" cy="1077218"/>
                <a:chOff x="1212312" y="3648061"/>
                <a:chExt cx="5384431" cy="1077218"/>
              </a:xfrm>
            </p:grpSpPr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97DE7BE1-E019-1338-3BC7-98EAD80DA8C2}"/>
                    </a:ext>
                  </a:extLst>
                </p:cNvPr>
                <p:cNvSpPr txBox="1"/>
                <p:nvPr/>
              </p:nvSpPr>
              <p:spPr>
                <a:xfrm>
                  <a:off x="1902526" y="3648061"/>
                  <a:ext cx="4694217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3200" dirty="0">
                      <a:latin typeface="Inter" panose="02000503000000020004" pitchFamily="2" charset="0"/>
                      <a:ea typeface="Inter" panose="02000503000000020004" pitchFamily="2" charset="0"/>
                    </a:rPr>
                    <a:t>Cannot </a:t>
                  </a:r>
                  <a:r>
                    <a:rPr lang="fr-FR" sz="3200" b="1" dirty="0">
                      <a:latin typeface="Inter" panose="02000503000000020004" pitchFamily="2" charset="0"/>
                      <a:ea typeface="Inter" panose="02000503000000020004" pitchFamily="2" charset="0"/>
                    </a:rPr>
                    <a:t>skip compromised records</a:t>
                  </a:r>
                </a:p>
              </p:txBody>
            </p:sp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84751872-B203-A350-7FCF-C96F02D31162}"/>
                    </a:ext>
                  </a:extLst>
                </p:cNvPr>
                <p:cNvSpPr txBox="1"/>
                <p:nvPr/>
              </p:nvSpPr>
              <p:spPr>
                <a:xfrm>
                  <a:off x="1212312" y="3894281"/>
                  <a:ext cx="63283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3200" dirty="0"/>
                    <a:t>🧨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407072285"/>
      </p:ext>
    </p:extLst>
  </p:cSld>
  <p:clrMapOvr>
    <a:masterClrMapping/>
  </p:clrMapOvr>
</p:sld>
</file>

<file path=ppt/theme/theme1.xml><?xml version="1.0" encoding="utf-8"?>
<a:theme xmlns:a="http://schemas.openxmlformats.org/drawingml/2006/main" name="GENERAL SLIDES">
  <a:themeElements>
    <a:clrScheme name="Michelin">
      <a:dk1>
        <a:srgbClr val="000000"/>
      </a:dk1>
      <a:lt1>
        <a:srgbClr val="FFFFFF"/>
      </a:lt1>
      <a:dk2>
        <a:srgbClr val="27509B"/>
      </a:dk2>
      <a:lt2>
        <a:srgbClr val="FCE500"/>
      </a:lt2>
      <a:accent1>
        <a:srgbClr val="00205B"/>
      </a:accent1>
      <a:accent2>
        <a:srgbClr val="A3D65E"/>
      </a:accent2>
      <a:accent3>
        <a:srgbClr val="535659"/>
      </a:accent3>
      <a:accent4>
        <a:srgbClr val="582C83"/>
      </a:accent4>
      <a:accent5>
        <a:srgbClr val="EDEDED"/>
      </a:accent5>
      <a:accent6>
        <a:srgbClr val="70AD47"/>
      </a:accent6>
      <a:hlink>
        <a:srgbClr val="0563C1"/>
      </a:hlink>
      <a:folHlink>
        <a:srgbClr val="FCE500"/>
      </a:folHlink>
    </a:clrScheme>
    <a:fontScheme name="Michelin">
      <a:majorFont>
        <a:latin typeface="Michelin-Light"/>
        <a:ea typeface=""/>
        <a:cs typeface=""/>
      </a:majorFont>
      <a:minorFont>
        <a:latin typeface="OpenSans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O WE ARE">
  <a:themeElements>
    <a:clrScheme name="Michelin">
      <a:dk1>
        <a:srgbClr val="000000"/>
      </a:dk1>
      <a:lt1>
        <a:srgbClr val="FFFFFF"/>
      </a:lt1>
      <a:dk2>
        <a:srgbClr val="27509B"/>
      </a:dk2>
      <a:lt2>
        <a:srgbClr val="FCE500"/>
      </a:lt2>
      <a:accent1>
        <a:srgbClr val="00205B"/>
      </a:accent1>
      <a:accent2>
        <a:srgbClr val="A3D65E"/>
      </a:accent2>
      <a:accent3>
        <a:srgbClr val="535659"/>
      </a:accent3>
      <a:accent4>
        <a:srgbClr val="582C83"/>
      </a:accent4>
      <a:accent5>
        <a:srgbClr val="EDEDED"/>
      </a:accent5>
      <a:accent6>
        <a:srgbClr val="70AD47"/>
      </a:accent6>
      <a:hlink>
        <a:srgbClr val="0563C1"/>
      </a:hlink>
      <a:folHlink>
        <a:srgbClr val="FCE500"/>
      </a:folHlink>
    </a:clrScheme>
    <a:fontScheme name="Michelin">
      <a:majorFont>
        <a:latin typeface="Michelin-Light"/>
        <a:ea typeface=""/>
        <a:cs typeface=""/>
      </a:majorFont>
      <a:minorFont>
        <a:latin typeface="OpenSans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UR STRATEGY">
  <a:themeElements>
    <a:clrScheme name="Michelin">
      <a:dk1>
        <a:srgbClr val="000000"/>
      </a:dk1>
      <a:lt1>
        <a:srgbClr val="FFFFFF"/>
      </a:lt1>
      <a:dk2>
        <a:srgbClr val="27509B"/>
      </a:dk2>
      <a:lt2>
        <a:srgbClr val="FCE500"/>
      </a:lt2>
      <a:accent1>
        <a:srgbClr val="00205B"/>
      </a:accent1>
      <a:accent2>
        <a:srgbClr val="A3D65E"/>
      </a:accent2>
      <a:accent3>
        <a:srgbClr val="535659"/>
      </a:accent3>
      <a:accent4>
        <a:srgbClr val="582C83"/>
      </a:accent4>
      <a:accent5>
        <a:srgbClr val="EDEDED"/>
      </a:accent5>
      <a:accent6>
        <a:srgbClr val="70AD47"/>
      </a:accent6>
      <a:hlink>
        <a:srgbClr val="0563C1"/>
      </a:hlink>
      <a:folHlink>
        <a:srgbClr val="FCE500"/>
      </a:folHlink>
    </a:clrScheme>
    <a:fontScheme name="Michelin">
      <a:majorFont>
        <a:latin typeface="Michelin-Light"/>
        <a:ea typeface=""/>
        <a:cs typeface=""/>
      </a:majorFont>
      <a:minorFont>
        <a:latin typeface="OpenSans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WHY JOIN US">
  <a:themeElements>
    <a:clrScheme name="Michelin">
      <a:dk1>
        <a:srgbClr val="000000"/>
      </a:dk1>
      <a:lt1>
        <a:srgbClr val="FFFFFF"/>
      </a:lt1>
      <a:dk2>
        <a:srgbClr val="27509B"/>
      </a:dk2>
      <a:lt2>
        <a:srgbClr val="FCE500"/>
      </a:lt2>
      <a:accent1>
        <a:srgbClr val="00205B"/>
      </a:accent1>
      <a:accent2>
        <a:srgbClr val="A3D65E"/>
      </a:accent2>
      <a:accent3>
        <a:srgbClr val="535659"/>
      </a:accent3>
      <a:accent4>
        <a:srgbClr val="582C83"/>
      </a:accent4>
      <a:accent5>
        <a:srgbClr val="EDEDED"/>
      </a:accent5>
      <a:accent6>
        <a:srgbClr val="70AD47"/>
      </a:accent6>
      <a:hlink>
        <a:srgbClr val="0563C1"/>
      </a:hlink>
      <a:folHlink>
        <a:srgbClr val="FCE500"/>
      </a:folHlink>
    </a:clrScheme>
    <a:fontScheme name="Michelin">
      <a:majorFont>
        <a:latin typeface="Michelin-Light"/>
        <a:ea typeface=""/>
        <a:cs typeface=""/>
      </a:majorFont>
      <a:minorFont>
        <a:latin typeface="OpenSans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key figures">
  <a:themeElements>
    <a:clrScheme name="Michelin">
      <a:dk1>
        <a:srgbClr val="000000"/>
      </a:dk1>
      <a:lt1>
        <a:srgbClr val="FFFFFF"/>
      </a:lt1>
      <a:dk2>
        <a:srgbClr val="27509B"/>
      </a:dk2>
      <a:lt2>
        <a:srgbClr val="FCE500"/>
      </a:lt2>
      <a:accent1>
        <a:srgbClr val="00205B"/>
      </a:accent1>
      <a:accent2>
        <a:srgbClr val="A3D65E"/>
      </a:accent2>
      <a:accent3>
        <a:srgbClr val="535659"/>
      </a:accent3>
      <a:accent4>
        <a:srgbClr val="582C83"/>
      </a:accent4>
      <a:accent5>
        <a:srgbClr val="EDEDED"/>
      </a:accent5>
      <a:accent6>
        <a:srgbClr val="70AD47"/>
      </a:accent6>
      <a:hlink>
        <a:srgbClr val="0563C1"/>
      </a:hlink>
      <a:folHlink>
        <a:srgbClr val="FCE500"/>
      </a:folHlink>
    </a:clrScheme>
    <a:fontScheme name="Michelin">
      <a:majorFont>
        <a:latin typeface="Michelin-Light"/>
        <a:ea typeface=""/>
        <a:cs typeface=""/>
      </a:majorFont>
      <a:minorFont>
        <a:latin typeface="OpenSans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CONTACT">
  <a:themeElements>
    <a:clrScheme name="Michelin">
      <a:dk1>
        <a:srgbClr val="000000"/>
      </a:dk1>
      <a:lt1>
        <a:srgbClr val="FFFFFF"/>
      </a:lt1>
      <a:dk2>
        <a:srgbClr val="27509B"/>
      </a:dk2>
      <a:lt2>
        <a:srgbClr val="FCE500"/>
      </a:lt2>
      <a:accent1>
        <a:srgbClr val="00205B"/>
      </a:accent1>
      <a:accent2>
        <a:srgbClr val="A3D65E"/>
      </a:accent2>
      <a:accent3>
        <a:srgbClr val="535659"/>
      </a:accent3>
      <a:accent4>
        <a:srgbClr val="582C83"/>
      </a:accent4>
      <a:accent5>
        <a:srgbClr val="EDEDED"/>
      </a:accent5>
      <a:accent6>
        <a:srgbClr val="70AD47"/>
      </a:accent6>
      <a:hlink>
        <a:srgbClr val="0563C1"/>
      </a:hlink>
      <a:folHlink>
        <a:srgbClr val="FCE500"/>
      </a:folHlink>
    </a:clrScheme>
    <a:fontScheme name="Michelin">
      <a:majorFont>
        <a:latin typeface="Michelin-Light"/>
        <a:ea typeface=""/>
        <a:cs typeface=""/>
      </a:majorFont>
      <a:minorFont>
        <a:latin typeface="OpenSans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F3F52801D428458A033C5DF0FB21B7" ma:contentTypeVersion="6" ma:contentTypeDescription="Crée un document." ma:contentTypeScope="" ma:versionID="0ec8d1620c7026417bb52beda51f928f">
  <xsd:schema xmlns:xsd="http://www.w3.org/2001/XMLSchema" xmlns:xs="http://www.w3.org/2001/XMLSchema" xmlns:p="http://schemas.microsoft.com/office/2006/metadata/properties" xmlns:ns2="312c9117-e8f9-470f-a168-59bdae8d09f5" xmlns:ns3="6ce679b7-9b73-4099-8932-aaf30ec9776e" targetNamespace="http://schemas.microsoft.com/office/2006/metadata/properties" ma:root="true" ma:fieldsID="6476fb357652d888738abbda7e7bda18" ns2:_="" ns3:_="">
    <xsd:import namespace="312c9117-e8f9-470f-a168-59bdae8d09f5"/>
    <xsd:import namespace="6ce679b7-9b73-4099-8932-aaf30ec9776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2c9117-e8f9-470f-a168-59bdae8d09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e679b7-9b73-4099-8932-aaf30ec9776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2601B7C-0025-414D-86C5-2604CF0757B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056D07C-0FAF-4F82-8C58-35B32CD9DBA1}">
  <ds:schemaRefs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2006/metadata/properties"/>
    <ds:schemaRef ds:uri="6ce679b7-9b73-4099-8932-aaf30ec9776e"/>
    <ds:schemaRef ds:uri="http://purl.org/dc/terms/"/>
    <ds:schemaRef ds:uri="http://schemas.microsoft.com/office/infopath/2007/PartnerControls"/>
    <ds:schemaRef ds:uri="312c9117-e8f9-470f-a168-59bdae8d09f5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C77B47FB-E3FB-4FA8-BAFD-CC101562DE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12c9117-e8f9-470f-a168-59bdae8d09f5"/>
    <ds:schemaRef ds:uri="6ce679b7-9b73-4099-8932-aaf30ec9776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8009</TotalTime>
  <Words>1768</Words>
  <Application>Microsoft Office PowerPoint</Application>
  <PresentationFormat>Grand écran</PresentationFormat>
  <Paragraphs>382</Paragraphs>
  <Slides>37</Slides>
  <Notes>35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6</vt:i4>
      </vt:variant>
      <vt:variant>
        <vt:lpstr>Titres des diapositives</vt:lpstr>
      </vt:variant>
      <vt:variant>
        <vt:i4>37</vt:i4>
      </vt:variant>
    </vt:vector>
  </HeadingPairs>
  <TitlesOfParts>
    <vt:vector size="50" baseType="lpstr">
      <vt:lpstr>consolas</vt:lpstr>
      <vt:lpstr>consolas</vt:lpstr>
      <vt:lpstr>Inter</vt:lpstr>
      <vt:lpstr>Arial</vt:lpstr>
      <vt:lpstr>Calibri</vt:lpstr>
      <vt:lpstr>Inter Black</vt:lpstr>
      <vt:lpstr>SourceSansPro-Regular</vt:lpstr>
      <vt:lpstr>GENERAL SLIDES</vt:lpstr>
      <vt:lpstr>WHO WE ARE</vt:lpstr>
      <vt:lpstr>OUR STRATEGY</vt:lpstr>
      <vt:lpstr>WHY JOIN US</vt:lpstr>
      <vt:lpstr>key figures</vt:lpstr>
      <vt:lpstr>CONTACT</vt:lpstr>
      <vt:lpstr>Présentation PowerPoint</vt:lpstr>
      <vt:lpstr>Key Takeaways</vt:lpstr>
      <vt:lpstr>About Us</vt:lpstr>
      <vt:lpstr>About Michelin</vt:lpstr>
      <vt:lpstr>What Are Processing Exceptions</vt:lpstr>
      <vt:lpstr>What Are Processing Exceptions</vt:lpstr>
      <vt:lpstr>What Are Processing Exceptions</vt:lpstr>
      <vt:lpstr>Handling Processing Errors</vt:lpstr>
      <vt:lpstr>Handling Processing Errors</vt:lpstr>
      <vt:lpstr>Handling Processing Errors</vt:lpstr>
      <vt:lpstr>Handling Processing Errors</vt:lpstr>
      <vt:lpstr>Handling Processing Errors</vt:lpstr>
      <vt:lpstr>Présentation PowerPoint</vt:lpstr>
      <vt:lpstr>Processing Exception Handler (KIP-1033)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Key Takeaways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Camille Guy</dc:creator>
  <cp:lastModifiedBy>Loic Greffier</cp:lastModifiedBy>
  <cp:revision>661</cp:revision>
  <dcterms:created xsi:type="dcterms:W3CDTF">2022-11-23T09:32:29Z</dcterms:created>
  <dcterms:modified xsi:type="dcterms:W3CDTF">2025-05-20T23:14:24Z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0x01010080F3F52801D428458A033C5DF0FB21B7</vt:lpwstr>
  </property>
  <property fmtid="{D5CDD505-2E9C-101B-9397-08002B2CF9AE}" pid="3" name="MSIP_Label_09e9a456-2778-4ca9-be06-1190b1e1118a_Enabled">
    <vt:lpwstr>true</vt:lpwstr>
  </property>
  <property fmtid="{D5CDD505-2E9C-101B-9397-08002B2CF9AE}" pid="4" name="MSIP_Label_09e9a456-2778-4ca9-be06-1190b1e1118a_SetDate">
    <vt:lpwstr>2022-12-23T13:08:48Z</vt:lpwstr>
  </property>
  <property fmtid="{D5CDD505-2E9C-101B-9397-08002B2CF9AE}" pid="5" name="MSIP_Label_09e9a456-2778-4ca9-be06-1190b1e1118a_Method">
    <vt:lpwstr>Standard</vt:lpwstr>
  </property>
  <property fmtid="{D5CDD505-2E9C-101B-9397-08002B2CF9AE}" pid="6" name="MSIP_Label_09e9a456-2778-4ca9-be06-1190b1e1118a_Name">
    <vt:lpwstr>D3</vt:lpwstr>
  </property>
  <property fmtid="{D5CDD505-2E9C-101B-9397-08002B2CF9AE}" pid="7" name="MSIP_Label_09e9a456-2778-4ca9-be06-1190b1e1118a_SiteId">
    <vt:lpwstr>658ba197-6c73-4fea-91bd-1c7d8de6bf2c</vt:lpwstr>
  </property>
  <property fmtid="{D5CDD505-2E9C-101B-9397-08002B2CF9AE}" pid="8" name="MSIP_Label_09e9a456-2778-4ca9-be06-1190b1e1118a_ActionId">
    <vt:lpwstr>32000437-bde6-4e4c-aa37-66daec15c2f7</vt:lpwstr>
  </property>
  <property fmtid="{D5CDD505-2E9C-101B-9397-08002B2CF9AE}" pid="9" name="MSIP_Label_09e9a456-2778-4ca9-be06-1190b1e1118a_ContentBits">
    <vt:lpwstr>0</vt:lpwstr>
  </property>
  <property fmtid="{D5CDD505-2E9C-101B-9397-08002B2CF9AE}" pid="10" name="MediaServiceImageTags">
    <vt:lpwstr/>
  </property>
</Properties>
</file>